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3"/>
  </p:notesMasterIdLst>
  <p:sldIdLst>
    <p:sldId id="256" r:id="rId2"/>
    <p:sldId id="297" r:id="rId3"/>
    <p:sldId id="257" r:id="rId4"/>
    <p:sldId id="258" r:id="rId5"/>
    <p:sldId id="274" r:id="rId6"/>
    <p:sldId id="259" r:id="rId7"/>
    <p:sldId id="260" r:id="rId8"/>
    <p:sldId id="278" r:id="rId9"/>
    <p:sldId id="261" r:id="rId10"/>
    <p:sldId id="262" r:id="rId11"/>
    <p:sldId id="279" r:id="rId12"/>
    <p:sldId id="285" r:id="rId13"/>
    <p:sldId id="287" r:id="rId14"/>
    <p:sldId id="280" r:id="rId15"/>
    <p:sldId id="281" r:id="rId16"/>
    <p:sldId id="282" r:id="rId17"/>
    <p:sldId id="283" r:id="rId18"/>
    <p:sldId id="284" r:id="rId19"/>
    <p:sldId id="288" r:id="rId20"/>
    <p:sldId id="289" r:id="rId21"/>
    <p:sldId id="290" r:id="rId22"/>
    <p:sldId id="291" r:id="rId23"/>
    <p:sldId id="292" r:id="rId24"/>
    <p:sldId id="293" r:id="rId25"/>
    <p:sldId id="294" r:id="rId26"/>
    <p:sldId id="263" r:id="rId27"/>
    <p:sldId id="264" r:id="rId28"/>
    <p:sldId id="265" r:id="rId29"/>
    <p:sldId id="275" r:id="rId30"/>
    <p:sldId id="276" r:id="rId31"/>
    <p:sldId id="298" r:id="rId32"/>
    <p:sldId id="277" r:id="rId33"/>
    <p:sldId id="266" r:id="rId34"/>
    <p:sldId id="267" r:id="rId35"/>
    <p:sldId id="268" r:id="rId36"/>
    <p:sldId id="295" r:id="rId37"/>
    <p:sldId id="296" r:id="rId38"/>
    <p:sldId id="270" r:id="rId39"/>
    <p:sldId id="271" r:id="rId40"/>
    <p:sldId id="272" r:id="rId41"/>
    <p:sldId id="273"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A8482C3-C3EE-4C8A-A9CD-FB877B9BA543}">
          <p14:sldIdLst>
            <p14:sldId id="256"/>
            <p14:sldId id="297"/>
            <p14:sldId id="257"/>
            <p14:sldId id="258"/>
            <p14:sldId id="274"/>
            <p14:sldId id="259"/>
            <p14:sldId id="260"/>
            <p14:sldId id="278"/>
            <p14:sldId id="261"/>
            <p14:sldId id="262"/>
            <p14:sldId id="279"/>
            <p14:sldId id="285"/>
            <p14:sldId id="287"/>
            <p14:sldId id="280"/>
            <p14:sldId id="281"/>
            <p14:sldId id="282"/>
            <p14:sldId id="283"/>
            <p14:sldId id="284"/>
            <p14:sldId id="288"/>
            <p14:sldId id="289"/>
            <p14:sldId id="290"/>
            <p14:sldId id="291"/>
            <p14:sldId id="292"/>
            <p14:sldId id="293"/>
            <p14:sldId id="294"/>
            <p14:sldId id="263"/>
            <p14:sldId id="264"/>
            <p14:sldId id="265"/>
            <p14:sldId id="275"/>
            <p14:sldId id="276"/>
            <p14:sldId id="298"/>
            <p14:sldId id="277"/>
            <p14:sldId id="266"/>
            <p14:sldId id="267"/>
            <p14:sldId id="268"/>
            <p14:sldId id="295"/>
            <p14:sldId id="296"/>
            <p14:sldId id="270"/>
            <p14:sldId id="271"/>
            <p14:sldId id="272"/>
            <p14:sldId id="273"/>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464234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67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909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246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601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33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808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710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34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025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5600192f5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5600192f5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9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599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9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93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644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645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92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166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tatusbrew.com/insights/social-media-holiday-calendar/"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hyperlink" Target="https://www.kapwing.com/videos/64c73aa53ae412001ee131b7"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instagram.com/p/CtbSlO8trXL/" TargetMode="External"/><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instagram.com/p/CsyF3SVM_9k/" TargetMode="External"/><Relationship Id="rId4" Type="http://schemas.openxmlformats.org/officeDocument/2006/relationships/hyperlink" Target="https://www.instagram.com/reel/CuY0mRetVA6/?utm_source=ig_web_copy_link&amp;igshid=MzRlODBiNWFlZA"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1375" y="1918025"/>
            <a:ext cx="7610100" cy="1144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a:solidFill>
                  <a:srgbClr val="434343"/>
                </a:solidFill>
              </a:rPr>
              <a:t>Comprehensive Digital Marketing </a:t>
            </a:r>
            <a:endParaRPr sz="2900" b="1">
              <a:solidFill>
                <a:srgbClr val="434343"/>
              </a:solidFill>
            </a:endParaRPr>
          </a:p>
          <a:p>
            <a:pPr marL="0" lvl="0" indent="0" algn="ctr" rtl="0">
              <a:lnSpc>
                <a:spcPct val="115000"/>
              </a:lnSpc>
              <a:spcBef>
                <a:spcPts val="0"/>
              </a:spcBef>
              <a:spcAft>
                <a:spcPts val="0"/>
              </a:spcAft>
              <a:buNone/>
            </a:pPr>
            <a:r>
              <a:rPr lang="en-GB" sz="2900" b="1">
                <a:solidFill>
                  <a:srgbClr val="434343"/>
                </a:solidFill>
              </a:rPr>
              <a:t>Project Work</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464363"/>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2: SEO &amp; Keyword Research</a:t>
            </a:r>
            <a:endParaRPr sz="1900"/>
          </a:p>
        </p:txBody>
      </p:sp>
      <p:sp>
        <p:nvSpPr>
          <p:cNvPr id="92" name="Google Shape;92;p19"/>
          <p:cNvSpPr txBox="1"/>
          <p:nvPr/>
        </p:nvSpPr>
        <p:spPr>
          <a:xfrm>
            <a:off x="915150" y="1333788"/>
            <a:ext cx="7313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endParaRPr dirty="0"/>
          </a:p>
          <a:p>
            <a:pPr marL="457200" lvl="0" indent="-317500" algn="l" rtl="0">
              <a:spcBef>
                <a:spcPts val="0"/>
              </a:spcBef>
              <a:spcAft>
                <a:spcPts val="0"/>
              </a:spcAft>
              <a:buSzPts val="1400"/>
              <a:buChar char="●"/>
            </a:pPr>
            <a:r>
              <a:rPr lang="en-GB" b="1" dirty="0"/>
              <a:t>Keyword Research:</a:t>
            </a:r>
            <a:r>
              <a:rPr lang="en-GB" dirty="0"/>
              <a:t> Define Research Objectives, Brainstorm Seed Keywords, Utilize Keyword Research Tools (SEMrush or </a:t>
            </a:r>
            <a:r>
              <a:rPr lang="en-GB" dirty="0" err="1"/>
              <a:t>Moz</a:t>
            </a:r>
            <a:r>
              <a:rPr lang="en-GB" dirty="0"/>
              <a:t> Keyword Explorer),</a:t>
            </a:r>
            <a:r>
              <a:rPr lang="en-GB" dirty="0" err="1"/>
              <a:t>Analyze</a:t>
            </a:r>
            <a:r>
              <a:rPr lang="en-GB" dirty="0"/>
              <a:t> Competitor Keywords, Long-tail Keyword Exploration (specific, longer phrases) that align with the research objectives and have lower competition but higher conversion potential.</a:t>
            </a:r>
            <a:endParaRPr dirty="0"/>
          </a:p>
          <a:p>
            <a:pPr marL="457200" lvl="0" indent="-317500" algn="l" rtl="0">
              <a:spcBef>
                <a:spcPts val="0"/>
              </a:spcBef>
              <a:spcAft>
                <a:spcPts val="0"/>
              </a:spcAft>
              <a:buSzPts val="1400"/>
              <a:buChar char="●"/>
            </a:pPr>
            <a:r>
              <a:rPr lang="en-GB" b="1" dirty="0"/>
              <a:t>On page Optimization: </a:t>
            </a:r>
            <a:r>
              <a:rPr lang="en-GB" dirty="0"/>
              <a:t>Meta Tag optimization &amp; content optimization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Reflect on the process of conducting keyword research and the SEO recommendations provided.</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GB" dirty="0"/>
              <a:t>Document the challenges faced during the research and analysis phase, as well as the key insights gained from the keyword research process.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5820"/>
            <a:ext cx="8520600" cy="572700"/>
          </a:xfrm>
        </p:spPr>
        <p:txBody>
          <a:bodyPr>
            <a:normAutofit/>
          </a:bodyPr>
          <a:lstStyle/>
          <a:p>
            <a:pPr marL="342900" indent="-342900">
              <a:buFont typeface="Arial" panose="020B0604020202020204" pitchFamily="34" charset="0"/>
              <a:buChar char="•"/>
            </a:pPr>
            <a:r>
              <a:rPr lang="en-US" sz="2000" b="1" dirty="0">
                <a:latin typeface="+mj-lt"/>
              </a:rPr>
              <a:t>SEO Audit</a:t>
            </a:r>
          </a:p>
        </p:txBody>
      </p:sp>
      <p:sp>
        <p:nvSpPr>
          <p:cNvPr id="3" name="Text Placeholder 2"/>
          <p:cNvSpPr>
            <a:spLocks noGrp="1"/>
          </p:cNvSpPr>
          <p:nvPr>
            <p:ph type="body" idx="1"/>
          </p:nvPr>
        </p:nvSpPr>
        <p:spPr>
          <a:xfrm>
            <a:off x="247904" y="498857"/>
            <a:ext cx="8520600" cy="3416400"/>
          </a:xfrm>
        </p:spPr>
        <p:txBody>
          <a:bodyPr>
            <a:normAutofit/>
          </a:bodyPr>
          <a:lstStyle/>
          <a:p>
            <a:pPr marL="114300" indent="0">
              <a:buNone/>
            </a:pPr>
            <a:r>
              <a:rPr lang="en-US" sz="1400" dirty="0">
                <a:solidFill>
                  <a:schemeClr val="tx1"/>
                </a:solidFill>
              </a:rPr>
              <a:t>An SEO audit is the process of evaluating how well your website is optimized for search engines. It identifies errors that can prevent your site from ranking well and opportunities that can help you rank better. An SEO audit usually covers areas like: Indexing and crawlability.</a:t>
            </a:r>
          </a:p>
          <a:p>
            <a:pPr marL="114300" indent="0">
              <a:buNone/>
            </a:pPr>
            <a:r>
              <a:rPr lang="en-US" sz="1400" dirty="0">
                <a:solidFill>
                  <a:schemeClr val="tx1"/>
                </a:solidFill>
              </a:rPr>
              <a:t>An SEO audit is the process of analyzing how well your web presence relates to best practices – it is the first step to  creating an implementation plan that will have measurable results. The purpose of the audit is to identify as many foundational issues affecting organic search performance as possible</a:t>
            </a:r>
            <a:r>
              <a:rPr lang="en-US" sz="1400" dirty="0"/>
              <a:t>.</a:t>
            </a:r>
          </a:p>
          <a:p>
            <a:pPr marL="114300" indent="0">
              <a:buNone/>
            </a:pPr>
            <a:endParaRPr lang="en-US" sz="1400" dirty="0"/>
          </a:p>
        </p:txBody>
      </p:sp>
      <p:pic>
        <p:nvPicPr>
          <p:cNvPr id="4" name="Picture 3"/>
          <p:cNvPicPr>
            <a:picLocks noChangeAspect="1"/>
          </p:cNvPicPr>
          <p:nvPr/>
        </p:nvPicPr>
        <p:blipFill>
          <a:blip r:embed="rId2"/>
          <a:stretch>
            <a:fillRect/>
          </a:stretch>
        </p:blipFill>
        <p:spPr>
          <a:xfrm>
            <a:off x="805386" y="2279620"/>
            <a:ext cx="1831487" cy="2598598"/>
          </a:xfrm>
          <a:prstGeom prst="rect">
            <a:avLst/>
          </a:prstGeom>
        </p:spPr>
      </p:pic>
      <p:pic>
        <p:nvPicPr>
          <p:cNvPr id="5" name="Picture 4"/>
          <p:cNvPicPr>
            <a:picLocks noChangeAspect="1"/>
          </p:cNvPicPr>
          <p:nvPr/>
        </p:nvPicPr>
        <p:blipFill>
          <a:blip r:embed="rId3"/>
          <a:stretch>
            <a:fillRect/>
          </a:stretch>
        </p:blipFill>
        <p:spPr>
          <a:xfrm>
            <a:off x="3355635" y="2279620"/>
            <a:ext cx="2041452" cy="2598598"/>
          </a:xfrm>
          <a:prstGeom prst="rect">
            <a:avLst/>
          </a:prstGeom>
        </p:spPr>
      </p:pic>
      <p:pic>
        <p:nvPicPr>
          <p:cNvPr id="6" name="Picture 5"/>
          <p:cNvPicPr>
            <a:picLocks noChangeAspect="1"/>
          </p:cNvPicPr>
          <p:nvPr/>
        </p:nvPicPr>
        <p:blipFill>
          <a:blip r:embed="rId4"/>
          <a:stretch>
            <a:fillRect/>
          </a:stretch>
        </p:blipFill>
        <p:spPr>
          <a:xfrm>
            <a:off x="6277463" y="2279620"/>
            <a:ext cx="1867077" cy="2598598"/>
          </a:xfrm>
          <a:prstGeom prst="rect">
            <a:avLst/>
          </a:prstGeom>
        </p:spPr>
      </p:pic>
    </p:spTree>
    <p:extLst>
      <p:ext uri="{BB962C8B-B14F-4D97-AF65-F5344CB8AC3E}">
        <p14:creationId xmlns:p14="http://schemas.microsoft.com/office/powerpoint/2010/main" val="96096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712"/>
            <a:ext cx="8520600" cy="572700"/>
          </a:xfrm>
        </p:spPr>
        <p:txBody>
          <a:bodyPr>
            <a:normAutofit fontScale="90000"/>
          </a:bodyPr>
          <a:lstStyle/>
          <a:p>
            <a:pPr marL="342900" indent="-342900">
              <a:buFont typeface="Arial" panose="020B0604020202020204" pitchFamily="34" charset="0"/>
              <a:buChar char="•"/>
            </a:pPr>
            <a:r>
              <a:rPr lang="en-US" sz="2000" b="1" dirty="0">
                <a:latin typeface="+mj-lt"/>
              </a:rPr>
              <a:t>Objectives of Keyword Research.</a:t>
            </a:r>
            <a:br>
              <a:rPr lang="en-US" sz="2000" b="1" dirty="0">
                <a:latin typeface="+mj-lt"/>
              </a:rPr>
            </a:br>
            <a:endParaRPr lang="en-US" sz="2000" b="1" dirty="0">
              <a:latin typeface="+mj-lt"/>
            </a:endParaRPr>
          </a:p>
        </p:txBody>
      </p:sp>
      <p:sp>
        <p:nvSpPr>
          <p:cNvPr id="3" name="Text Placeholder 2"/>
          <p:cNvSpPr>
            <a:spLocks noGrp="1"/>
          </p:cNvSpPr>
          <p:nvPr>
            <p:ph type="body" idx="1"/>
          </p:nvPr>
        </p:nvSpPr>
        <p:spPr>
          <a:xfrm>
            <a:off x="311700" y="361508"/>
            <a:ext cx="8520600" cy="4565088"/>
          </a:xfrm>
        </p:spPr>
        <p:txBody>
          <a:bodyPr>
            <a:noAutofit/>
          </a:bodyPr>
          <a:lstStyle/>
          <a:p>
            <a:pPr marL="114300" indent="0">
              <a:buNone/>
            </a:pPr>
            <a:r>
              <a:rPr lang="en-US" sz="1400" dirty="0">
                <a:solidFill>
                  <a:schemeClr val="tx1"/>
                </a:solidFill>
              </a:rPr>
              <a:t>Some common research objectives for Himalaya herbal products included:</a:t>
            </a:r>
          </a:p>
          <a:p>
            <a:pPr marL="114300" indent="0">
              <a:buNone/>
            </a:pPr>
            <a:r>
              <a:rPr lang="en-US" sz="1400" b="1" dirty="0">
                <a:solidFill>
                  <a:schemeClr val="tx1"/>
                </a:solidFill>
              </a:rPr>
              <a:t>1.Identification of bioactive compounds</a:t>
            </a:r>
            <a:r>
              <a:rPr lang="en-US" sz="1400" dirty="0">
                <a:solidFill>
                  <a:schemeClr val="tx1"/>
                </a:solidFill>
              </a:rPr>
              <a:t>: Researchers aim to identify the active chemical constituents in herbal products responsible for their therapeutic effects. This involves isolating and characterizing various compounds to bet </a:t>
            </a:r>
            <a:r>
              <a:rPr lang="en-US" sz="1400" dirty="0" err="1">
                <a:solidFill>
                  <a:schemeClr val="tx1"/>
                </a:solidFill>
              </a:rPr>
              <a:t>ter</a:t>
            </a:r>
            <a:r>
              <a:rPr lang="en-US" sz="1400" dirty="0">
                <a:solidFill>
                  <a:schemeClr val="tx1"/>
                </a:solidFill>
              </a:rPr>
              <a:t> understand their mechanisms of action.</a:t>
            </a:r>
          </a:p>
          <a:p>
            <a:pPr marL="114300" lvl="0" indent="0">
              <a:buClr>
                <a:srgbClr val="595959"/>
              </a:buClr>
              <a:buNone/>
            </a:pPr>
            <a:r>
              <a:rPr lang="en-US" sz="1400" b="1" dirty="0">
                <a:solidFill>
                  <a:srgbClr val="000000"/>
                </a:solidFill>
              </a:rPr>
              <a:t>2.Formulation and dosage optimization</a:t>
            </a:r>
            <a:r>
              <a:rPr lang="en-US" sz="1400" dirty="0">
                <a:solidFill>
                  <a:srgbClr val="000000"/>
                </a:solidFill>
              </a:rPr>
              <a:t>: Researchers strive to optimize the formulation and dosage of herbal products to maximize their efficacy while minimizing potential adverse effects. This involves exploring different delivery methods and dosage regimens.</a:t>
            </a:r>
          </a:p>
          <a:p>
            <a:pPr marL="114300" lvl="0" indent="0">
              <a:buClr>
                <a:srgbClr val="595959"/>
              </a:buClr>
              <a:buNone/>
            </a:pPr>
            <a:r>
              <a:rPr lang="en-US" sz="1400" b="1" dirty="0">
                <a:solidFill>
                  <a:srgbClr val="000000"/>
                </a:solidFill>
              </a:rPr>
              <a:t>3.Interaction with conventional medicine:</a:t>
            </a:r>
            <a:r>
              <a:rPr lang="en-US" sz="1400" dirty="0">
                <a:solidFill>
                  <a:srgbClr val="000000"/>
                </a:solidFill>
              </a:rPr>
              <a:t> Understanding potential interactions between herbal products and conventional drugs is vital to ensure patient safety. Researchers investigate how herbal remedies may interact with prescription medications and influence their efficacy or side effects.</a:t>
            </a:r>
          </a:p>
          <a:p>
            <a:pPr marL="114300" lvl="0" indent="0">
              <a:buClr>
                <a:srgbClr val="595959"/>
              </a:buClr>
              <a:buNone/>
            </a:pPr>
            <a:r>
              <a:rPr lang="en-US" sz="1400" b="1" dirty="0">
                <a:solidFill>
                  <a:srgbClr val="000000"/>
                </a:solidFill>
              </a:rPr>
              <a:t>4.Treatment of specific conditions</a:t>
            </a:r>
            <a:r>
              <a:rPr lang="en-US" sz="1400" dirty="0">
                <a:solidFill>
                  <a:srgbClr val="000000"/>
                </a:solidFill>
              </a:rPr>
              <a:t>: Research may focus on exploring the potential of herbal products in treating specific diseases or health conditions, such as diabetes, cardiovascular disorders, respiratory issues, and more.</a:t>
            </a:r>
          </a:p>
          <a:p>
            <a:pPr marL="114300" lvl="0" indent="0">
              <a:buClr>
                <a:srgbClr val="595959"/>
              </a:buClr>
              <a:buNone/>
            </a:pPr>
            <a:r>
              <a:rPr lang="en-US" sz="1400" b="1" dirty="0">
                <a:solidFill>
                  <a:srgbClr val="000000"/>
                </a:solidFill>
              </a:rPr>
              <a:t>5.Health promotion and disease prevention</a:t>
            </a:r>
            <a:r>
              <a:rPr lang="en-US" sz="1400" dirty="0">
                <a:solidFill>
                  <a:srgbClr val="000000"/>
                </a:solidFill>
              </a:rPr>
              <a:t>: Research may explore the use of herbal products for health promotion and disease prevention, focusing on improving overall well-being and reducing the risk of chronic illnesses.</a:t>
            </a:r>
          </a:p>
          <a:p>
            <a:pPr marL="114300" lvl="0" indent="0">
              <a:buClr>
                <a:srgbClr val="595959"/>
              </a:buClr>
              <a:buNone/>
            </a:pPr>
            <a:r>
              <a:rPr lang="en-US" sz="1400" dirty="0">
                <a:solidFill>
                  <a:srgbClr val="000000"/>
                </a:solidFill>
              </a:rPr>
              <a:t>                    In summary, the research objectives of </a:t>
            </a:r>
            <a:r>
              <a:rPr lang="en-US" sz="1400" dirty="0" err="1">
                <a:solidFill>
                  <a:srgbClr val="000000"/>
                </a:solidFill>
              </a:rPr>
              <a:t>himalaya</a:t>
            </a:r>
            <a:r>
              <a:rPr lang="en-US" sz="1400" dirty="0">
                <a:solidFill>
                  <a:srgbClr val="000000"/>
                </a:solidFill>
              </a:rPr>
              <a:t> herbal products encompass a broad spectrum of scientific investigations to bet </a:t>
            </a:r>
            <a:r>
              <a:rPr lang="en-US" sz="1400" dirty="0" err="1">
                <a:solidFill>
                  <a:srgbClr val="000000"/>
                </a:solidFill>
              </a:rPr>
              <a:t>ter</a:t>
            </a:r>
            <a:r>
              <a:rPr lang="en-US" sz="1400" dirty="0">
                <a:solidFill>
                  <a:srgbClr val="000000"/>
                </a:solidFill>
              </a:rPr>
              <a:t> understand their efficacy, safety, mechanisms of action, and potential applications in healthcare. </a:t>
            </a:r>
            <a:endParaRPr lang="en-US" sz="1400" dirty="0">
              <a:solidFill>
                <a:schemeClr val="tx1"/>
              </a:solidFill>
            </a:endParaRPr>
          </a:p>
        </p:txBody>
      </p:sp>
    </p:spTree>
    <p:extLst>
      <p:ext uri="{BB962C8B-B14F-4D97-AF65-F5344CB8AC3E}">
        <p14:creationId xmlns:p14="http://schemas.microsoft.com/office/powerpoint/2010/main" val="196490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68579"/>
            <a:ext cx="8520600" cy="572700"/>
          </a:xfrm>
        </p:spPr>
        <p:txBody>
          <a:bodyPr>
            <a:normAutofit/>
          </a:bodyPr>
          <a:lstStyle/>
          <a:p>
            <a:pPr marL="342900" indent="-342900">
              <a:buFont typeface="Arial" panose="020B0604020202020204" pitchFamily="34" charset="0"/>
              <a:buChar char="•"/>
            </a:pPr>
            <a:r>
              <a:rPr lang="en-US" sz="2000" b="1" dirty="0">
                <a:latin typeface="+mj-lt"/>
              </a:rPr>
              <a:t>Brainstorm Seed Keywords.</a:t>
            </a:r>
          </a:p>
        </p:txBody>
      </p:sp>
      <p:sp>
        <p:nvSpPr>
          <p:cNvPr id="3" name="Text Placeholder 2"/>
          <p:cNvSpPr>
            <a:spLocks noGrp="1"/>
          </p:cNvSpPr>
          <p:nvPr>
            <p:ph type="body" idx="1"/>
          </p:nvPr>
        </p:nvSpPr>
        <p:spPr>
          <a:xfrm>
            <a:off x="311700" y="676136"/>
            <a:ext cx="8520600" cy="4467363"/>
          </a:xfrm>
        </p:spPr>
        <p:txBody>
          <a:bodyPr>
            <a:noAutofit/>
          </a:bodyPr>
          <a:lstStyle/>
          <a:p>
            <a:pPr marL="114300" indent="0">
              <a:buNone/>
            </a:pPr>
            <a:r>
              <a:rPr lang="en-US" sz="1400" dirty="0">
                <a:solidFill>
                  <a:schemeClr val="tx1"/>
                </a:solidFill>
              </a:rPr>
              <a:t>Here's a brainstorm of seed keywords related to </a:t>
            </a:r>
            <a:r>
              <a:rPr lang="en-US" sz="1400" dirty="0" err="1">
                <a:solidFill>
                  <a:schemeClr val="tx1"/>
                </a:solidFill>
              </a:rPr>
              <a:t>himalaya</a:t>
            </a:r>
            <a:r>
              <a:rPr lang="en-US" sz="1400" dirty="0">
                <a:solidFill>
                  <a:schemeClr val="tx1"/>
                </a:solidFill>
              </a:rPr>
              <a:t> herbal products:</a:t>
            </a:r>
          </a:p>
          <a:p>
            <a:pPr>
              <a:buFont typeface="Wingdings" panose="05000000000000000000" pitchFamily="2" charset="2"/>
              <a:buChar char="Ø"/>
            </a:pPr>
            <a:r>
              <a:rPr lang="en-US" sz="1400" dirty="0">
                <a:solidFill>
                  <a:schemeClr val="tx1"/>
                </a:solidFill>
              </a:rPr>
              <a:t>Herbal remedies</a:t>
            </a:r>
          </a:p>
          <a:p>
            <a:pPr>
              <a:buFont typeface="Wingdings" panose="05000000000000000000" pitchFamily="2" charset="2"/>
              <a:buChar char="Ø"/>
            </a:pPr>
            <a:r>
              <a:rPr lang="en-US" sz="1400" dirty="0">
                <a:solidFill>
                  <a:schemeClr val="tx1"/>
                </a:solidFill>
              </a:rPr>
              <a:t>Medicinal plants</a:t>
            </a:r>
          </a:p>
          <a:p>
            <a:pPr>
              <a:buFont typeface="Wingdings" panose="05000000000000000000" pitchFamily="2" charset="2"/>
              <a:buChar char="Ø"/>
            </a:pPr>
            <a:r>
              <a:rPr lang="en-US" sz="1400" dirty="0">
                <a:solidFill>
                  <a:schemeClr val="tx1"/>
                </a:solidFill>
              </a:rPr>
              <a:t>Natural supplements</a:t>
            </a:r>
          </a:p>
          <a:p>
            <a:pPr>
              <a:buFont typeface="Wingdings" panose="05000000000000000000" pitchFamily="2" charset="2"/>
              <a:buChar char="Ø"/>
            </a:pPr>
            <a:r>
              <a:rPr lang="en-US" sz="1400" dirty="0">
                <a:solidFill>
                  <a:schemeClr val="tx1"/>
                </a:solidFill>
              </a:rPr>
              <a:t>Herbal medicine</a:t>
            </a:r>
          </a:p>
          <a:p>
            <a:pPr>
              <a:buFont typeface="Wingdings" panose="05000000000000000000" pitchFamily="2" charset="2"/>
              <a:buChar char="Ø"/>
            </a:pPr>
            <a:r>
              <a:rPr lang="en-US" sz="1400" dirty="0">
                <a:solidFill>
                  <a:schemeClr val="tx1"/>
                </a:solidFill>
              </a:rPr>
              <a:t>Traditional medicine</a:t>
            </a:r>
          </a:p>
          <a:p>
            <a:pPr>
              <a:buFont typeface="Wingdings" panose="05000000000000000000" pitchFamily="2" charset="2"/>
              <a:buChar char="Ø"/>
            </a:pPr>
            <a:r>
              <a:rPr lang="en-US" sz="1400" dirty="0">
                <a:solidFill>
                  <a:schemeClr val="tx1"/>
                </a:solidFill>
              </a:rPr>
              <a:t>Herbal extracts</a:t>
            </a:r>
          </a:p>
          <a:p>
            <a:pPr>
              <a:buFont typeface="Wingdings" panose="05000000000000000000" pitchFamily="2" charset="2"/>
              <a:buChar char="Ø"/>
            </a:pPr>
            <a:r>
              <a:rPr lang="en-US" sz="1400" dirty="0">
                <a:solidFill>
                  <a:schemeClr val="tx1"/>
                </a:solidFill>
              </a:rPr>
              <a:t>Herbal teas</a:t>
            </a:r>
          </a:p>
          <a:p>
            <a:pPr>
              <a:buFont typeface="Wingdings" panose="05000000000000000000" pitchFamily="2" charset="2"/>
              <a:buChar char="Ø"/>
            </a:pPr>
            <a:r>
              <a:rPr lang="en-US" sz="1400" dirty="0">
                <a:solidFill>
                  <a:schemeClr val="tx1"/>
                </a:solidFill>
              </a:rPr>
              <a:t>Herbal formulations</a:t>
            </a:r>
          </a:p>
          <a:p>
            <a:pPr>
              <a:buFont typeface="Wingdings" panose="05000000000000000000" pitchFamily="2" charset="2"/>
              <a:buChar char="Ø"/>
            </a:pPr>
            <a:r>
              <a:rPr lang="en-US" sz="1400" dirty="0">
                <a:solidFill>
                  <a:schemeClr val="tx1"/>
                </a:solidFill>
              </a:rPr>
              <a:t>Herbal supplements</a:t>
            </a:r>
          </a:p>
          <a:p>
            <a:pPr>
              <a:buFont typeface="Wingdings" panose="05000000000000000000" pitchFamily="2" charset="2"/>
              <a:buChar char="Ø"/>
            </a:pPr>
            <a:r>
              <a:rPr lang="en-US" sz="1400" dirty="0">
                <a:solidFill>
                  <a:schemeClr val="tx1"/>
                </a:solidFill>
              </a:rPr>
              <a:t>Herbal remedies for [specific condition]</a:t>
            </a:r>
          </a:p>
          <a:p>
            <a:pPr>
              <a:buFont typeface="Wingdings" panose="05000000000000000000" pitchFamily="2" charset="2"/>
              <a:buChar char="Ø"/>
            </a:pPr>
            <a:r>
              <a:rPr lang="en-US" sz="1400" dirty="0">
                <a:solidFill>
                  <a:schemeClr val="tx1"/>
                </a:solidFill>
              </a:rPr>
              <a:t>Herbal remedies for [specific symptom]</a:t>
            </a:r>
          </a:p>
          <a:p>
            <a:pPr>
              <a:buFont typeface="Wingdings" panose="05000000000000000000" pitchFamily="2" charset="2"/>
              <a:buChar char="Ø"/>
            </a:pPr>
            <a:r>
              <a:rPr lang="en-US" sz="1400" dirty="0">
                <a:solidFill>
                  <a:schemeClr val="tx1"/>
                </a:solidFill>
              </a:rPr>
              <a:t>Herbal treatments</a:t>
            </a:r>
          </a:p>
          <a:p>
            <a:pPr>
              <a:buFont typeface="Wingdings" panose="05000000000000000000" pitchFamily="2" charset="2"/>
              <a:buChar char="Ø"/>
            </a:pPr>
            <a:r>
              <a:rPr lang="en-US" sz="1400" dirty="0">
                <a:solidFill>
                  <a:schemeClr val="tx1"/>
                </a:solidFill>
              </a:rPr>
              <a:t>Herbal product standardization</a:t>
            </a:r>
          </a:p>
          <a:p>
            <a:pPr>
              <a:buFont typeface="Wingdings" panose="05000000000000000000" pitchFamily="2" charset="2"/>
              <a:buChar char="Ø"/>
            </a:pPr>
            <a:r>
              <a:rPr lang="en-US" sz="1400" dirty="0">
                <a:solidFill>
                  <a:schemeClr val="tx1"/>
                </a:solidFill>
              </a:rPr>
              <a:t>Herbal products and diabetes</a:t>
            </a:r>
          </a:p>
          <a:p>
            <a:pPr marL="114300" indent="0">
              <a:buNone/>
            </a:pPr>
            <a:r>
              <a:rPr lang="en-US" sz="1400" dirty="0">
                <a:solidFill>
                  <a:schemeClr val="tx1"/>
                </a:solidFill>
              </a:rPr>
              <a:t>                    These seed keywords can serve as a starting point for conducting research or generating content related to Himalaya herbal products and their various aspects.</a:t>
            </a:r>
          </a:p>
        </p:txBody>
      </p:sp>
    </p:spTree>
    <p:extLst>
      <p:ext uri="{BB962C8B-B14F-4D97-AF65-F5344CB8AC3E}">
        <p14:creationId xmlns:p14="http://schemas.microsoft.com/office/powerpoint/2010/main" val="367342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3061"/>
            <a:ext cx="8520600" cy="572700"/>
          </a:xfrm>
        </p:spPr>
        <p:txBody>
          <a:bodyPr>
            <a:normAutofit/>
          </a:bodyPr>
          <a:lstStyle/>
          <a:p>
            <a:pPr marL="342900" indent="-342900">
              <a:buFont typeface="Arial" panose="020B0604020202020204" pitchFamily="34" charset="0"/>
              <a:buChar char="•"/>
            </a:pPr>
            <a:r>
              <a:rPr lang="en-US" sz="2000" b="1" dirty="0">
                <a:latin typeface="+mj-lt"/>
              </a:rPr>
              <a:t>Keyword Research.</a:t>
            </a:r>
          </a:p>
        </p:txBody>
      </p:sp>
      <p:sp>
        <p:nvSpPr>
          <p:cNvPr id="3" name="Text Placeholder 2"/>
          <p:cNvSpPr>
            <a:spLocks noGrp="1"/>
          </p:cNvSpPr>
          <p:nvPr>
            <p:ph type="body" idx="1"/>
          </p:nvPr>
        </p:nvSpPr>
        <p:spPr>
          <a:xfrm>
            <a:off x="213880" y="600929"/>
            <a:ext cx="4073621" cy="4472928"/>
          </a:xfrm>
        </p:spPr>
        <p:txBody>
          <a:bodyPr>
            <a:normAutofit/>
          </a:bodyPr>
          <a:lstStyle/>
          <a:p>
            <a:pPr marL="114300" indent="0">
              <a:buNone/>
            </a:pPr>
            <a:r>
              <a:rPr lang="en-US" sz="1400" dirty="0">
                <a:solidFill>
                  <a:schemeClr val="tx1"/>
                </a:solidFill>
              </a:rPr>
              <a:t>Keyword research is the process of finding and analyzing search terms that people enter into search engines with the goal of using that data for a specific purpose, often for search engine optimization (SEO) or general marketing.</a:t>
            </a:r>
          </a:p>
          <a:p>
            <a:pPr>
              <a:buFont typeface="Wingdings" panose="05000000000000000000" pitchFamily="2" charset="2"/>
              <a:buChar char="Ø"/>
            </a:pPr>
            <a:r>
              <a:rPr lang="en-US" sz="1400" b="1" dirty="0">
                <a:solidFill>
                  <a:schemeClr val="tx1"/>
                </a:solidFill>
              </a:rPr>
              <a:t>KEYWORD RESEARCH FOR HIMALAYA HERBALS</a:t>
            </a:r>
          </a:p>
          <a:p>
            <a:pPr marL="114300" indent="0">
              <a:buNone/>
            </a:pPr>
            <a:r>
              <a:rPr lang="en-US" sz="1400" dirty="0">
                <a:solidFill>
                  <a:schemeClr val="tx1"/>
                </a:solidFill>
              </a:rPr>
              <a:t>The following are the relevant keywords of Himalaya Herbals brand that have been found after thorough research and </a:t>
            </a:r>
            <a:r>
              <a:rPr lang="en-US" sz="1400" dirty="0" err="1">
                <a:solidFill>
                  <a:schemeClr val="tx1"/>
                </a:solidFill>
              </a:rPr>
              <a:t>filtering.These</a:t>
            </a:r>
            <a:r>
              <a:rPr lang="en-US" sz="1400" dirty="0">
                <a:solidFill>
                  <a:schemeClr val="tx1"/>
                </a:solidFill>
              </a:rPr>
              <a:t> keywords are further filtered as per the high and low traffic, popularity, and few other criteria based on the requirement of </a:t>
            </a:r>
            <a:r>
              <a:rPr lang="en-US" sz="1400" dirty="0" err="1">
                <a:solidFill>
                  <a:schemeClr val="tx1"/>
                </a:solidFill>
              </a:rPr>
              <a:t>ourresearch</a:t>
            </a:r>
            <a:r>
              <a:rPr lang="en-US" sz="1400" dirty="0">
                <a:solidFill>
                  <a:schemeClr val="tx1"/>
                </a:solidFill>
              </a:rPr>
              <a:t>.</a:t>
            </a:r>
          </a:p>
          <a:p>
            <a:pPr marL="114300" indent="0">
              <a:buNone/>
            </a:pPr>
            <a:endParaRPr lang="en-US" sz="1400" b="1" dirty="0">
              <a:solidFill>
                <a:schemeClr val="tx1"/>
              </a:solidFill>
            </a:endParaRPr>
          </a:p>
          <a:p>
            <a:pPr marL="114300" indent="0">
              <a:buNone/>
            </a:pPr>
            <a:r>
              <a:rPr lang="en-US" sz="1400" b="1" dirty="0">
                <a:solidFill>
                  <a:schemeClr val="tx1"/>
                </a:solidFill>
              </a:rPr>
              <a:t>1. KEYWORD: NEEM FACEWASH</a:t>
            </a:r>
          </a:p>
        </p:txBody>
      </p:sp>
      <p:pic>
        <p:nvPicPr>
          <p:cNvPr id="4" name="Picture 3"/>
          <p:cNvPicPr>
            <a:picLocks noChangeAspect="1"/>
          </p:cNvPicPr>
          <p:nvPr/>
        </p:nvPicPr>
        <p:blipFill>
          <a:blip r:embed="rId2"/>
          <a:stretch>
            <a:fillRect/>
          </a:stretch>
        </p:blipFill>
        <p:spPr>
          <a:xfrm>
            <a:off x="4385321" y="650712"/>
            <a:ext cx="2262610" cy="4345337"/>
          </a:xfrm>
          <a:prstGeom prst="rect">
            <a:avLst/>
          </a:prstGeom>
        </p:spPr>
      </p:pic>
      <p:pic>
        <p:nvPicPr>
          <p:cNvPr id="5" name="Picture 4"/>
          <p:cNvPicPr>
            <a:picLocks noChangeAspect="1"/>
          </p:cNvPicPr>
          <p:nvPr/>
        </p:nvPicPr>
        <p:blipFill>
          <a:blip r:embed="rId3"/>
          <a:stretch>
            <a:fillRect/>
          </a:stretch>
        </p:blipFill>
        <p:spPr>
          <a:xfrm>
            <a:off x="6745751" y="650712"/>
            <a:ext cx="2184369" cy="4193481"/>
          </a:xfrm>
          <a:prstGeom prst="rect">
            <a:avLst/>
          </a:prstGeom>
        </p:spPr>
      </p:pic>
    </p:spTree>
    <p:extLst>
      <p:ext uri="{BB962C8B-B14F-4D97-AF65-F5344CB8AC3E}">
        <p14:creationId xmlns:p14="http://schemas.microsoft.com/office/powerpoint/2010/main" val="3120897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664" y="127592"/>
            <a:ext cx="8520600" cy="4466802"/>
          </a:xfrm>
        </p:spPr>
        <p:txBody>
          <a:bodyPr>
            <a:normAutofit/>
          </a:bodyPr>
          <a:lstStyle/>
          <a:p>
            <a:pPr marL="114300" indent="0">
              <a:buNone/>
            </a:pPr>
            <a:r>
              <a:rPr lang="en-US" sz="1400" b="1" dirty="0">
                <a:solidFill>
                  <a:schemeClr val="tx1"/>
                </a:solidFill>
              </a:rPr>
              <a:t>2. KEYWORD: HERBAL FACEWASH</a:t>
            </a:r>
          </a:p>
          <a:p>
            <a:pPr marL="114300" indent="0">
              <a:buNone/>
            </a:pPr>
            <a:endParaRPr lang="en-US" sz="1400" b="1" dirty="0">
              <a:solidFill>
                <a:schemeClr val="tx1"/>
              </a:solidFill>
            </a:endParaRPr>
          </a:p>
        </p:txBody>
      </p:sp>
      <p:pic>
        <p:nvPicPr>
          <p:cNvPr id="4" name="Picture 3"/>
          <p:cNvPicPr>
            <a:picLocks noChangeAspect="1"/>
          </p:cNvPicPr>
          <p:nvPr/>
        </p:nvPicPr>
        <p:blipFill>
          <a:blip r:embed="rId2"/>
          <a:stretch>
            <a:fillRect/>
          </a:stretch>
        </p:blipFill>
        <p:spPr>
          <a:xfrm>
            <a:off x="667569" y="884629"/>
            <a:ext cx="1884245" cy="3313105"/>
          </a:xfrm>
          <a:prstGeom prst="rect">
            <a:avLst/>
          </a:prstGeom>
        </p:spPr>
      </p:pic>
      <p:pic>
        <p:nvPicPr>
          <p:cNvPr id="5" name="Picture 4"/>
          <p:cNvPicPr>
            <a:picLocks noChangeAspect="1"/>
          </p:cNvPicPr>
          <p:nvPr/>
        </p:nvPicPr>
        <p:blipFill>
          <a:blip r:embed="rId3"/>
          <a:stretch>
            <a:fillRect/>
          </a:stretch>
        </p:blipFill>
        <p:spPr>
          <a:xfrm>
            <a:off x="3121798" y="884628"/>
            <a:ext cx="2062716" cy="3313106"/>
          </a:xfrm>
          <a:prstGeom prst="rect">
            <a:avLst/>
          </a:prstGeom>
        </p:spPr>
      </p:pic>
      <p:pic>
        <p:nvPicPr>
          <p:cNvPr id="6" name="Picture 5"/>
          <p:cNvPicPr>
            <a:picLocks noChangeAspect="1"/>
          </p:cNvPicPr>
          <p:nvPr/>
        </p:nvPicPr>
        <p:blipFill>
          <a:blip r:embed="rId4"/>
          <a:stretch>
            <a:fillRect/>
          </a:stretch>
        </p:blipFill>
        <p:spPr>
          <a:xfrm>
            <a:off x="5903197" y="869741"/>
            <a:ext cx="2132966" cy="3327993"/>
          </a:xfrm>
          <a:prstGeom prst="rect">
            <a:avLst/>
          </a:prstGeom>
        </p:spPr>
      </p:pic>
    </p:spTree>
    <p:extLst>
      <p:ext uri="{BB962C8B-B14F-4D97-AF65-F5344CB8AC3E}">
        <p14:creationId xmlns:p14="http://schemas.microsoft.com/office/powerpoint/2010/main" val="2433091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916" y="155820"/>
            <a:ext cx="8520600" cy="572700"/>
          </a:xfrm>
        </p:spPr>
        <p:txBody>
          <a:bodyPr>
            <a:normAutofit/>
          </a:bodyPr>
          <a:lstStyle/>
          <a:p>
            <a:pPr marL="342900" indent="-342900">
              <a:buFont typeface="Arial" panose="020B0604020202020204" pitchFamily="34" charset="0"/>
              <a:buChar char="•"/>
            </a:pPr>
            <a:r>
              <a:rPr lang="en-US" sz="2000" b="1" dirty="0"/>
              <a:t>Competitor’s Keyword Research.</a:t>
            </a:r>
          </a:p>
        </p:txBody>
      </p:sp>
      <p:sp>
        <p:nvSpPr>
          <p:cNvPr id="3" name="Text Placeholder 2"/>
          <p:cNvSpPr>
            <a:spLocks noGrp="1"/>
          </p:cNvSpPr>
          <p:nvPr>
            <p:ph type="body" idx="1"/>
          </p:nvPr>
        </p:nvSpPr>
        <p:spPr>
          <a:xfrm>
            <a:off x="264916" y="698749"/>
            <a:ext cx="3992360" cy="3416400"/>
          </a:xfrm>
        </p:spPr>
        <p:txBody>
          <a:bodyPr>
            <a:noAutofit/>
          </a:bodyPr>
          <a:lstStyle/>
          <a:p>
            <a:pPr marL="114300" indent="0">
              <a:buNone/>
            </a:pPr>
            <a:r>
              <a:rPr lang="en-US" sz="1400" b="1" dirty="0">
                <a:solidFill>
                  <a:schemeClr val="tx1"/>
                </a:solidFill>
              </a:rPr>
              <a:t>1. BIOTIQUE.</a:t>
            </a:r>
          </a:p>
          <a:p>
            <a:pPr marL="114300" indent="0">
              <a:buNone/>
            </a:pPr>
            <a:endParaRPr lang="en-US" sz="1400" b="1" dirty="0">
              <a:solidFill>
                <a:schemeClr val="tx1"/>
              </a:solidFill>
            </a:endParaRPr>
          </a:p>
          <a:p>
            <a:pPr marL="114300" indent="0">
              <a:buNone/>
            </a:pPr>
            <a:r>
              <a:rPr lang="en-US" sz="1400" dirty="0">
                <a:solidFill>
                  <a:schemeClr val="tx1"/>
                </a:solidFill>
              </a:rPr>
              <a:t>A combination of the 5,000-year-old science of Ayurveda and 21st-century biotechnology. A dream that has today become a global reality. We are synonymous with serious skin and hair care developed from Ayurveda, the principal medical tradition in India for over 5000 years. Longer than long ago, health and beauty were fleeting. The average adult life expectancy was 30 years old, as nature took its toll. Then, 5000 years ago, Aryan sages in India searched within the vast resources of nature to extend this ephemeral </a:t>
            </a:r>
            <a:r>
              <a:rPr lang="en-US" sz="1400" dirty="0" err="1">
                <a:solidFill>
                  <a:schemeClr val="tx1"/>
                </a:solidFill>
              </a:rPr>
              <a:t>existence.This</a:t>
            </a:r>
            <a:r>
              <a:rPr lang="en-US" sz="1400" dirty="0">
                <a:solidFill>
                  <a:schemeClr val="tx1"/>
                </a:solidFill>
              </a:rPr>
              <a:t> is where Vinita Jain, our founder, grew </a:t>
            </a:r>
            <a:r>
              <a:rPr lang="en-US" sz="1400" dirty="0" err="1">
                <a:solidFill>
                  <a:schemeClr val="tx1"/>
                </a:solidFill>
              </a:rPr>
              <a:t>up.And</a:t>
            </a:r>
            <a:r>
              <a:rPr lang="en-US" sz="1400" dirty="0">
                <a:solidFill>
                  <a:schemeClr val="tx1"/>
                </a:solidFill>
              </a:rPr>
              <a:t> where our story begins…</a:t>
            </a:r>
          </a:p>
        </p:txBody>
      </p:sp>
      <p:pic>
        <p:nvPicPr>
          <p:cNvPr id="4" name="Picture 3"/>
          <p:cNvPicPr>
            <a:picLocks noChangeAspect="1"/>
          </p:cNvPicPr>
          <p:nvPr/>
        </p:nvPicPr>
        <p:blipFill>
          <a:blip r:embed="rId2"/>
          <a:stretch>
            <a:fillRect/>
          </a:stretch>
        </p:blipFill>
        <p:spPr>
          <a:xfrm>
            <a:off x="1798840" y="683569"/>
            <a:ext cx="595800" cy="587880"/>
          </a:xfrm>
          <a:prstGeom prst="rect">
            <a:avLst/>
          </a:prstGeom>
        </p:spPr>
      </p:pic>
      <p:pic>
        <p:nvPicPr>
          <p:cNvPr id="5" name="Picture 4"/>
          <p:cNvPicPr>
            <a:picLocks noChangeAspect="1"/>
          </p:cNvPicPr>
          <p:nvPr/>
        </p:nvPicPr>
        <p:blipFill>
          <a:blip r:embed="rId3"/>
          <a:stretch>
            <a:fillRect/>
          </a:stretch>
        </p:blipFill>
        <p:spPr>
          <a:xfrm>
            <a:off x="4440156" y="698749"/>
            <a:ext cx="2062717" cy="4123381"/>
          </a:xfrm>
          <a:prstGeom prst="rect">
            <a:avLst/>
          </a:prstGeom>
        </p:spPr>
      </p:pic>
      <p:pic>
        <p:nvPicPr>
          <p:cNvPr id="6" name="Picture 5"/>
          <p:cNvPicPr>
            <a:picLocks noChangeAspect="1"/>
          </p:cNvPicPr>
          <p:nvPr/>
        </p:nvPicPr>
        <p:blipFill>
          <a:blip r:embed="rId4"/>
          <a:stretch>
            <a:fillRect/>
          </a:stretch>
        </p:blipFill>
        <p:spPr>
          <a:xfrm>
            <a:off x="6694259" y="786809"/>
            <a:ext cx="2283873" cy="4249567"/>
          </a:xfrm>
          <a:prstGeom prst="rect">
            <a:avLst/>
          </a:prstGeom>
        </p:spPr>
      </p:pic>
    </p:spTree>
    <p:extLst>
      <p:ext uri="{BB962C8B-B14F-4D97-AF65-F5344CB8AC3E}">
        <p14:creationId xmlns:p14="http://schemas.microsoft.com/office/powerpoint/2010/main" val="92761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675" y="153015"/>
            <a:ext cx="3371419" cy="3416400"/>
          </a:xfrm>
        </p:spPr>
        <p:txBody>
          <a:bodyPr>
            <a:noAutofit/>
          </a:bodyPr>
          <a:lstStyle/>
          <a:p>
            <a:pPr marL="114300" indent="0">
              <a:buNone/>
            </a:pPr>
            <a:r>
              <a:rPr lang="en-US" sz="1400" b="1" dirty="0">
                <a:solidFill>
                  <a:schemeClr val="tx1"/>
                </a:solidFill>
              </a:rPr>
              <a:t>2. Dabur India Limited</a:t>
            </a:r>
          </a:p>
          <a:p>
            <a:pPr marL="114300" indent="0">
              <a:buNone/>
            </a:pPr>
            <a:endParaRPr lang="en-US" sz="1400" b="1" dirty="0"/>
          </a:p>
          <a:p>
            <a:pPr marL="114300" indent="0">
              <a:buNone/>
            </a:pPr>
            <a:endParaRPr lang="en-US" sz="1400" dirty="0">
              <a:solidFill>
                <a:schemeClr val="tx1"/>
              </a:solidFill>
            </a:endParaRPr>
          </a:p>
          <a:p>
            <a:pPr marL="114300" indent="0">
              <a:buNone/>
            </a:pPr>
            <a:r>
              <a:rPr lang="en-US" sz="1400" dirty="0">
                <a:solidFill>
                  <a:schemeClr val="tx1"/>
                </a:solidFill>
              </a:rPr>
              <a:t>Dabur Ltd is an Indian multinational consumer goods company, founded by S. K. Burman and headquartered in </a:t>
            </a:r>
            <a:r>
              <a:rPr lang="en-US" sz="1400" dirty="0" err="1">
                <a:solidFill>
                  <a:schemeClr val="tx1"/>
                </a:solidFill>
              </a:rPr>
              <a:t>Ghaziabad.It</a:t>
            </a:r>
            <a:r>
              <a:rPr lang="en-US" sz="1400" dirty="0">
                <a:solidFill>
                  <a:schemeClr val="tx1"/>
                </a:solidFill>
              </a:rPr>
              <a:t> manufactures </a:t>
            </a:r>
            <a:r>
              <a:rPr lang="en-US" sz="1400" dirty="0" err="1">
                <a:solidFill>
                  <a:schemeClr val="tx1"/>
                </a:solidFill>
              </a:rPr>
              <a:t>Ayurvedic</a:t>
            </a:r>
            <a:r>
              <a:rPr lang="en-US" sz="1400" dirty="0">
                <a:solidFill>
                  <a:schemeClr val="tx1"/>
                </a:solidFill>
              </a:rPr>
              <a:t> medicine and natural consumer products, and is one of the largest fast-moving and is one of the largest fast-moving consumer goods (FMCG) companies in India. Dabur derives around 60% of its revenue from the consumer care business, 11% from the food business and remaining from the international business unit.</a:t>
            </a:r>
          </a:p>
          <a:p>
            <a:pPr marL="114300" indent="0">
              <a:buNone/>
            </a:pP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2416821" y="153015"/>
            <a:ext cx="993000" cy="554760"/>
          </a:xfrm>
          <a:prstGeom prst="rect">
            <a:avLst/>
          </a:prstGeom>
        </p:spPr>
      </p:pic>
      <p:pic>
        <p:nvPicPr>
          <p:cNvPr id="5" name="Picture 4"/>
          <p:cNvPicPr>
            <a:picLocks noChangeAspect="1"/>
          </p:cNvPicPr>
          <p:nvPr/>
        </p:nvPicPr>
        <p:blipFill>
          <a:blip r:embed="rId3"/>
          <a:stretch>
            <a:fillRect/>
          </a:stretch>
        </p:blipFill>
        <p:spPr>
          <a:xfrm>
            <a:off x="3820174" y="641500"/>
            <a:ext cx="2283874" cy="4038598"/>
          </a:xfrm>
          <a:prstGeom prst="rect">
            <a:avLst/>
          </a:prstGeom>
        </p:spPr>
      </p:pic>
      <p:pic>
        <p:nvPicPr>
          <p:cNvPr id="6" name="Picture 5"/>
          <p:cNvPicPr>
            <a:picLocks noChangeAspect="1"/>
          </p:cNvPicPr>
          <p:nvPr/>
        </p:nvPicPr>
        <p:blipFill>
          <a:blip r:embed="rId4"/>
          <a:stretch>
            <a:fillRect/>
          </a:stretch>
        </p:blipFill>
        <p:spPr>
          <a:xfrm>
            <a:off x="6362522" y="707775"/>
            <a:ext cx="2577332" cy="3972323"/>
          </a:xfrm>
          <a:prstGeom prst="rect">
            <a:avLst/>
          </a:prstGeom>
        </p:spPr>
      </p:pic>
    </p:spTree>
    <p:extLst>
      <p:ext uri="{BB962C8B-B14F-4D97-AF65-F5344CB8AC3E}">
        <p14:creationId xmlns:p14="http://schemas.microsoft.com/office/powerpoint/2010/main" val="876797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5145" y="114738"/>
            <a:ext cx="4005119" cy="4223346"/>
          </a:xfrm>
        </p:spPr>
        <p:txBody>
          <a:bodyPr>
            <a:normAutofit/>
          </a:bodyPr>
          <a:lstStyle/>
          <a:p>
            <a:pPr marL="114300" indent="0">
              <a:buNone/>
            </a:pPr>
            <a:r>
              <a:rPr lang="en-US" sz="1400" b="1" dirty="0">
                <a:solidFill>
                  <a:schemeClr val="tx1"/>
                </a:solidFill>
                <a:latin typeface="+mj-lt"/>
              </a:rPr>
              <a:t>3. </a:t>
            </a:r>
            <a:r>
              <a:rPr lang="en-US" sz="1400" b="1" dirty="0" err="1">
                <a:solidFill>
                  <a:schemeClr val="tx1"/>
                </a:solidFill>
                <a:latin typeface="+mj-lt"/>
              </a:rPr>
              <a:t>Patanjali</a:t>
            </a:r>
            <a:r>
              <a:rPr lang="en-US" sz="1400" b="1" dirty="0">
                <a:solidFill>
                  <a:schemeClr val="tx1"/>
                </a:solidFill>
                <a:latin typeface="+mj-lt"/>
              </a:rPr>
              <a:t> </a:t>
            </a:r>
            <a:r>
              <a:rPr lang="en-US" sz="1400" b="1" dirty="0" err="1">
                <a:solidFill>
                  <a:schemeClr val="tx1"/>
                </a:solidFill>
                <a:latin typeface="+mj-lt"/>
              </a:rPr>
              <a:t>Ayurved</a:t>
            </a:r>
            <a:r>
              <a:rPr lang="en-US" sz="1400" b="1" dirty="0">
                <a:solidFill>
                  <a:schemeClr val="tx1"/>
                </a:solidFill>
                <a:latin typeface="+mj-lt"/>
              </a:rPr>
              <a:t>.</a:t>
            </a:r>
          </a:p>
          <a:p>
            <a:pPr marL="114300" indent="0">
              <a:buNone/>
            </a:pPr>
            <a:endParaRPr lang="en-US" sz="1400" b="1" dirty="0">
              <a:solidFill>
                <a:schemeClr val="tx1"/>
              </a:solidFill>
              <a:latin typeface="+mj-lt"/>
            </a:endParaRPr>
          </a:p>
          <a:p>
            <a:pPr marL="114300" indent="0">
              <a:buNone/>
            </a:pPr>
            <a:endParaRPr lang="en-US" sz="1400" dirty="0">
              <a:solidFill>
                <a:schemeClr val="tx1"/>
              </a:solidFill>
              <a:latin typeface="+mj-lt"/>
            </a:endParaRPr>
          </a:p>
          <a:p>
            <a:pPr marL="114300" indent="0">
              <a:buNone/>
            </a:pPr>
            <a:endParaRPr lang="en-US" sz="1400" dirty="0">
              <a:solidFill>
                <a:schemeClr val="tx1"/>
              </a:solidFill>
              <a:latin typeface="+mn-lt"/>
            </a:endParaRPr>
          </a:p>
          <a:p>
            <a:pPr marL="114300" indent="0">
              <a:buNone/>
            </a:pPr>
            <a:r>
              <a:rPr lang="en-US" sz="1400" dirty="0" err="1">
                <a:solidFill>
                  <a:schemeClr val="tx1"/>
                </a:solidFill>
                <a:latin typeface="+mn-lt"/>
              </a:rPr>
              <a:t>Patanjali</a:t>
            </a:r>
            <a:r>
              <a:rPr lang="en-US" sz="1400" dirty="0">
                <a:solidFill>
                  <a:schemeClr val="tx1"/>
                </a:solidFill>
                <a:latin typeface="+mn-lt"/>
              </a:rPr>
              <a:t> </a:t>
            </a:r>
            <a:r>
              <a:rPr lang="en-US" sz="1400" dirty="0" err="1">
                <a:solidFill>
                  <a:schemeClr val="tx1"/>
                </a:solidFill>
                <a:latin typeface="+mn-lt"/>
              </a:rPr>
              <a:t>Ayurved</a:t>
            </a:r>
            <a:r>
              <a:rPr lang="en-US" sz="1400" dirty="0">
                <a:solidFill>
                  <a:schemeClr val="tx1"/>
                </a:solidFill>
                <a:latin typeface="+mn-lt"/>
              </a:rPr>
              <a:t> is an Indian multinational conglomerate holding </a:t>
            </a:r>
            <a:r>
              <a:rPr lang="en-US" sz="1400" dirty="0" err="1">
                <a:solidFill>
                  <a:schemeClr val="tx1"/>
                </a:solidFill>
                <a:latin typeface="+mn-lt"/>
              </a:rPr>
              <a:t>company,based</a:t>
            </a:r>
            <a:r>
              <a:rPr lang="en-US" sz="1400" dirty="0">
                <a:solidFill>
                  <a:schemeClr val="tx1"/>
                </a:solidFill>
                <a:latin typeface="+mn-lt"/>
              </a:rPr>
              <a:t> in </a:t>
            </a:r>
            <a:r>
              <a:rPr lang="en-US" sz="1400" dirty="0" err="1">
                <a:solidFill>
                  <a:schemeClr val="tx1"/>
                </a:solidFill>
                <a:latin typeface="+mn-lt"/>
              </a:rPr>
              <a:t>Haridwar</a:t>
            </a:r>
            <a:r>
              <a:rPr lang="en-US" sz="1400" dirty="0">
                <a:solidFill>
                  <a:schemeClr val="tx1"/>
                </a:solidFill>
                <a:latin typeface="+mn-lt"/>
              </a:rPr>
              <a:t>, </a:t>
            </a:r>
            <a:r>
              <a:rPr lang="en-US" sz="1400" dirty="0" err="1">
                <a:solidFill>
                  <a:schemeClr val="tx1"/>
                </a:solidFill>
                <a:latin typeface="+mn-lt"/>
              </a:rPr>
              <a:t>India.It</a:t>
            </a:r>
            <a:r>
              <a:rPr lang="en-US" sz="1400" dirty="0">
                <a:solidFill>
                  <a:schemeClr val="tx1"/>
                </a:solidFill>
                <a:latin typeface="+mn-lt"/>
              </a:rPr>
              <a:t> was founded by </a:t>
            </a:r>
            <a:r>
              <a:rPr lang="en-US" sz="1400" dirty="0" err="1">
                <a:solidFill>
                  <a:schemeClr val="tx1"/>
                </a:solidFill>
                <a:latin typeface="+mn-lt"/>
              </a:rPr>
              <a:t>Ramdev</a:t>
            </a:r>
            <a:r>
              <a:rPr lang="en-US" sz="1400" dirty="0">
                <a:solidFill>
                  <a:schemeClr val="tx1"/>
                </a:solidFill>
                <a:latin typeface="+mn-lt"/>
              </a:rPr>
              <a:t> and </a:t>
            </a:r>
            <a:r>
              <a:rPr lang="en-US" sz="1400" dirty="0" err="1">
                <a:solidFill>
                  <a:schemeClr val="tx1"/>
                </a:solidFill>
                <a:latin typeface="+mn-lt"/>
              </a:rPr>
              <a:t>Balkrishna</a:t>
            </a:r>
            <a:r>
              <a:rPr lang="en-US" sz="1400" dirty="0">
                <a:solidFill>
                  <a:schemeClr val="tx1"/>
                </a:solidFill>
                <a:latin typeface="+mn-lt"/>
              </a:rPr>
              <a:t> in 2006.Its office is in </a:t>
            </a:r>
            <a:r>
              <a:rPr lang="en-US" sz="1400" dirty="0" err="1">
                <a:solidFill>
                  <a:schemeClr val="tx1"/>
                </a:solidFill>
                <a:latin typeface="+mn-lt"/>
              </a:rPr>
              <a:t>Delhi,with</a:t>
            </a:r>
            <a:r>
              <a:rPr lang="en-US" sz="1400" dirty="0">
                <a:solidFill>
                  <a:schemeClr val="tx1"/>
                </a:solidFill>
                <a:latin typeface="+mn-lt"/>
              </a:rPr>
              <a:t> manufacturing units and headquarters in the industrial area of </a:t>
            </a:r>
            <a:r>
              <a:rPr lang="en-US" sz="1400" dirty="0" err="1">
                <a:solidFill>
                  <a:schemeClr val="tx1"/>
                </a:solidFill>
                <a:latin typeface="+mn-lt"/>
              </a:rPr>
              <a:t>Haridwar.The</a:t>
            </a:r>
            <a:r>
              <a:rPr lang="en-US" sz="1400" dirty="0">
                <a:solidFill>
                  <a:schemeClr val="tx1"/>
                </a:solidFill>
                <a:latin typeface="+mn-lt"/>
              </a:rPr>
              <a:t> company manufactures cosmetics, </a:t>
            </a:r>
            <a:r>
              <a:rPr lang="en-US" sz="1400" dirty="0" err="1">
                <a:solidFill>
                  <a:schemeClr val="tx1"/>
                </a:solidFill>
                <a:latin typeface="+mn-lt"/>
              </a:rPr>
              <a:t>ayurvedic</a:t>
            </a:r>
            <a:r>
              <a:rPr lang="en-US" sz="1400" dirty="0">
                <a:solidFill>
                  <a:schemeClr val="tx1"/>
                </a:solidFill>
                <a:latin typeface="+mn-lt"/>
              </a:rPr>
              <a:t> </a:t>
            </a:r>
            <a:r>
              <a:rPr lang="en-US" sz="1400" dirty="0" err="1">
                <a:solidFill>
                  <a:schemeClr val="tx1"/>
                </a:solidFill>
                <a:latin typeface="+mn-lt"/>
              </a:rPr>
              <a:t>medicine,personal</a:t>
            </a:r>
            <a:r>
              <a:rPr lang="en-US" sz="1400" dirty="0">
                <a:solidFill>
                  <a:schemeClr val="tx1"/>
                </a:solidFill>
                <a:latin typeface="+mn-lt"/>
              </a:rPr>
              <a:t> care and food </a:t>
            </a:r>
            <a:r>
              <a:rPr lang="en-US" sz="1400" dirty="0" err="1">
                <a:solidFill>
                  <a:schemeClr val="tx1"/>
                </a:solidFill>
                <a:latin typeface="+mn-lt"/>
              </a:rPr>
              <a:t>products.The</a:t>
            </a:r>
            <a:r>
              <a:rPr lang="en-US" sz="1400" dirty="0">
                <a:solidFill>
                  <a:schemeClr val="tx1"/>
                </a:solidFill>
                <a:latin typeface="+mn-lt"/>
              </a:rPr>
              <a:t> CEO of the </a:t>
            </a:r>
            <a:r>
              <a:rPr lang="en-US" sz="1400" dirty="0" err="1">
                <a:solidFill>
                  <a:schemeClr val="tx1"/>
                </a:solidFill>
                <a:latin typeface="+mn-lt"/>
              </a:rPr>
              <a:t>company,with</a:t>
            </a:r>
            <a:r>
              <a:rPr lang="en-US" sz="1400" dirty="0">
                <a:solidFill>
                  <a:schemeClr val="tx1"/>
                </a:solidFill>
                <a:latin typeface="+mn-lt"/>
              </a:rPr>
              <a:t> a 94-percent share </a:t>
            </a:r>
            <a:r>
              <a:rPr lang="en-US" sz="1400" dirty="0" err="1">
                <a:solidFill>
                  <a:schemeClr val="tx1"/>
                </a:solidFill>
                <a:latin typeface="+mn-lt"/>
              </a:rPr>
              <a:t>hold,is</a:t>
            </a:r>
            <a:r>
              <a:rPr lang="en-US" sz="1400" dirty="0">
                <a:solidFill>
                  <a:schemeClr val="tx1"/>
                </a:solidFill>
                <a:latin typeface="+mn-lt"/>
              </a:rPr>
              <a:t> </a:t>
            </a:r>
            <a:r>
              <a:rPr lang="en-US" sz="1400" dirty="0" err="1">
                <a:solidFill>
                  <a:schemeClr val="tx1"/>
                </a:solidFill>
                <a:latin typeface="+mn-lt"/>
              </a:rPr>
              <a:t>Balkrishna</a:t>
            </a:r>
            <a:r>
              <a:rPr lang="en-US" sz="1400" dirty="0">
                <a:solidFill>
                  <a:schemeClr val="tx1"/>
                </a:solidFill>
                <a:latin typeface="+mn-lt"/>
              </a:rPr>
              <a:t>. </a:t>
            </a:r>
            <a:r>
              <a:rPr lang="en-US" sz="1400" dirty="0" err="1">
                <a:solidFill>
                  <a:schemeClr val="tx1"/>
                </a:solidFill>
                <a:latin typeface="+mn-lt"/>
              </a:rPr>
              <a:t>Ramdev</a:t>
            </a:r>
            <a:r>
              <a:rPr lang="en-US" sz="1400" dirty="0">
                <a:solidFill>
                  <a:schemeClr val="tx1"/>
                </a:solidFill>
                <a:latin typeface="+mn-lt"/>
              </a:rPr>
              <a:t> represents the company and makes strategic decisions.</a:t>
            </a:r>
          </a:p>
          <a:p>
            <a:pPr marL="114300" indent="0">
              <a:buNone/>
            </a:pPr>
            <a:endParaRPr lang="en-US" sz="1400" dirty="0">
              <a:solidFill>
                <a:schemeClr val="tx1"/>
              </a:solidFill>
              <a:latin typeface="+mj-lt"/>
            </a:endParaRPr>
          </a:p>
        </p:txBody>
      </p:sp>
      <p:pic>
        <p:nvPicPr>
          <p:cNvPr id="4" name="Picture 3"/>
          <p:cNvPicPr>
            <a:picLocks noChangeAspect="1"/>
          </p:cNvPicPr>
          <p:nvPr/>
        </p:nvPicPr>
        <p:blipFill>
          <a:blip r:embed="rId2"/>
          <a:stretch>
            <a:fillRect/>
          </a:stretch>
        </p:blipFill>
        <p:spPr>
          <a:xfrm>
            <a:off x="2305455" y="165774"/>
            <a:ext cx="1143746" cy="514709"/>
          </a:xfrm>
          <a:prstGeom prst="rect">
            <a:avLst/>
          </a:prstGeom>
        </p:spPr>
      </p:pic>
      <p:pic>
        <p:nvPicPr>
          <p:cNvPr id="5" name="Picture 4"/>
          <p:cNvPicPr>
            <a:picLocks noChangeAspect="1"/>
          </p:cNvPicPr>
          <p:nvPr/>
        </p:nvPicPr>
        <p:blipFill>
          <a:blip r:embed="rId3"/>
          <a:stretch>
            <a:fillRect/>
          </a:stretch>
        </p:blipFill>
        <p:spPr>
          <a:xfrm>
            <a:off x="4240265" y="680483"/>
            <a:ext cx="2089202" cy="4261529"/>
          </a:xfrm>
          <a:prstGeom prst="rect">
            <a:avLst/>
          </a:prstGeom>
        </p:spPr>
      </p:pic>
      <p:pic>
        <p:nvPicPr>
          <p:cNvPr id="6" name="Picture 5"/>
          <p:cNvPicPr>
            <a:picLocks noChangeAspect="1"/>
          </p:cNvPicPr>
          <p:nvPr/>
        </p:nvPicPr>
        <p:blipFill>
          <a:blip r:embed="rId4"/>
          <a:stretch>
            <a:fillRect/>
          </a:stretch>
        </p:blipFill>
        <p:spPr>
          <a:xfrm>
            <a:off x="6534842" y="680483"/>
            <a:ext cx="2426278" cy="4261529"/>
          </a:xfrm>
          <a:prstGeom prst="rect">
            <a:avLst/>
          </a:prstGeom>
        </p:spPr>
      </p:pic>
    </p:spTree>
    <p:extLst>
      <p:ext uri="{BB962C8B-B14F-4D97-AF65-F5344CB8AC3E}">
        <p14:creationId xmlns:p14="http://schemas.microsoft.com/office/powerpoint/2010/main" val="2907389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2832"/>
            <a:ext cx="8520600" cy="572700"/>
          </a:xfrm>
        </p:spPr>
        <p:txBody>
          <a:bodyPr>
            <a:normAutofit/>
          </a:bodyPr>
          <a:lstStyle/>
          <a:p>
            <a:pPr marL="342900" indent="-342900">
              <a:buFont typeface="Arial" panose="020B0604020202020204" pitchFamily="34" charset="0"/>
              <a:buChar char="•"/>
            </a:pPr>
            <a:r>
              <a:rPr lang="en-US" sz="2000" b="1" dirty="0">
                <a:latin typeface="+mj-lt"/>
              </a:rPr>
              <a:t>Long-Tail Keyword Research.</a:t>
            </a:r>
          </a:p>
        </p:txBody>
      </p:sp>
      <p:pic>
        <p:nvPicPr>
          <p:cNvPr id="4" name="Picture 3"/>
          <p:cNvPicPr>
            <a:picLocks noChangeAspect="1"/>
          </p:cNvPicPr>
          <p:nvPr/>
        </p:nvPicPr>
        <p:blipFill>
          <a:blip r:embed="rId2"/>
          <a:stretch>
            <a:fillRect/>
          </a:stretch>
        </p:blipFill>
        <p:spPr>
          <a:xfrm>
            <a:off x="6205162" y="779556"/>
            <a:ext cx="2419970" cy="3941299"/>
          </a:xfrm>
          <a:prstGeom prst="rect">
            <a:avLst/>
          </a:prstGeom>
        </p:spPr>
      </p:pic>
      <p:sp>
        <p:nvSpPr>
          <p:cNvPr id="3" name="Text Placeholder 2"/>
          <p:cNvSpPr>
            <a:spLocks noGrp="1"/>
          </p:cNvSpPr>
          <p:nvPr>
            <p:ph type="body" idx="1"/>
          </p:nvPr>
        </p:nvSpPr>
        <p:spPr>
          <a:xfrm>
            <a:off x="311700" y="684737"/>
            <a:ext cx="5612761" cy="4197734"/>
          </a:xfrm>
        </p:spPr>
        <p:txBody>
          <a:bodyPr>
            <a:normAutofit/>
          </a:bodyPr>
          <a:lstStyle/>
          <a:p>
            <a:pPr marL="114300" indent="0">
              <a:buNone/>
            </a:pPr>
            <a:r>
              <a:rPr lang="en-US" sz="1400" dirty="0">
                <a:solidFill>
                  <a:schemeClr val="tx1"/>
                </a:solidFill>
              </a:rPr>
              <a:t>Long-tail keywords are longer and more specific keyword phrases that visitors are more likely to use when they're closer to a point-of-purchase or when they're using voice search. Most long-tail keywords have lower search volume than short or “head” keywords. Long-tail keywords tend to be at least three words long due to their  specificity, but precise low-volume searches that are only one or two words long (such as many brand names) are also considered long-tail keywords. Long-tail keywords are highly specific search queries that tend to have relatively low search volumes. Although users search for them less of ten, long-tail keywords make up a large percentage of overall searches when added together.</a:t>
            </a:r>
          </a:p>
        </p:txBody>
      </p:sp>
    </p:spTree>
    <p:extLst>
      <p:ext uri="{BB962C8B-B14F-4D97-AF65-F5344CB8AC3E}">
        <p14:creationId xmlns:p14="http://schemas.microsoft.com/office/powerpoint/2010/main" val="99388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b="1" dirty="0">
                <a:solidFill>
                  <a:schemeClr val="tx1"/>
                </a:solidFill>
              </a:rPr>
              <a:t>Team ID :</a:t>
            </a:r>
            <a:r>
              <a:rPr lang="en-US" dirty="0">
                <a:solidFill>
                  <a:schemeClr val="tx1"/>
                </a:solidFill>
              </a:rPr>
              <a:t> LTVIP2023TMID03871</a:t>
            </a:r>
          </a:p>
          <a:p>
            <a:r>
              <a:rPr lang="en-US" b="1" dirty="0">
                <a:solidFill>
                  <a:schemeClr val="tx1"/>
                </a:solidFill>
              </a:rPr>
              <a:t>Team Size :</a:t>
            </a:r>
            <a:r>
              <a:rPr lang="en-US" dirty="0">
                <a:solidFill>
                  <a:schemeClr val="tx1"/>
                </a:solidFill>
              </a:rPr>
              <a:t> 5</a:t>
            </a:r>
          </a:p>
          <a:p>
            <a:r>
              <a:rPr lang="en-US" b="1" dirty="0">
                <a:solidFill>
                  <a:schemeClr val="tx1"/>
                </a:solidFill>
              </a:rPr>
              <a:t>Team Leader :</a:t>
            </a:r>
            <a:r>
              <a:rPr lang="en-US" dirty="0">
                <a:solidFill>
                  <a:schemeClr val="tx1"/>
                </a:solidFill>
              </a:rPr>
              <a:t> CHUNDURI TANISH</a:t>
            </a:r>
          </a:p>
          <a:p>
            <a:r>
              <a:rPr lang="en-US" b="1" dirty="0">
                <a:solidFill>
                  <a:schemeClr val="tx1"/>
                </a:solidFill>
              </a:rPr>
              <a:t>Team member :</a:t>
            </a:r>
            <a:r>
              <a:rPr lang="en-US" dirty="0">
                <a:solidFill>
                  <a:schemeClr val="tx1"/>
                </a:solidFill>
              </a:rPr>
              <a:t> AKANKSHA</a:t>
            </a:r>
          </a:p>
          <a:p>
            <a:r>
              <a:rPr lang="en-US" b="1" dirty="0">
                <a:solidFill>
                  <a:schemeClr val="tx1"/>
                </a:solidFill>
              </a:rPr>
              <a:t>Team member :</a:t>
            </a:r>
            <a:r>
              <a:rPr lang="en-US" dirty="0">
                <a:solidFill>
                  <a:schemeClr val="tx1"/>
                </a:solidFill>
              </a:rPr>
              <a:t> </a:t>
            </a:r>
            <a:r>
              <a:rPr lang="en-US" dirty="0" err="1">
                <a:solidFill>
                  <a:schemeClr val="tx1"/>
                </a:solidFill>
              </a:rPr>
              <a:t>jonan</a:t>
            </a:r>
            <a:r>
              <a:rPr lang="en-US" dirty="0">
                <a:solidFill>
                  <a:schemeClr val="tx1"/>
                </a:solidFill>
              </a:rPr>
              <a:t> </a:t>
            </a:r>
            <a:r>
              <a:rPr lang="en-US" dirty="0" err="1">
                <a:solidFill>
                  <a:schemeClr val="tx1"/>
                </a:solidFill>
              </a:rPr>
              <a:t>suphal.S</a:t>
            </a:r>
            <a:endParaRPr lang="en-US" dirty="0">
              <a:solidFill>
                <a:schemeClr val="tx1"/>
              </a:solidFill>
            </a:endParaRPr>
          </a:p>
          <a:p>
            <a:r>
              <a:rPr lang="en-US" b="1" dirty="0">
                <a:solidFill>
                  <a:schemeClr val="tx1"/>
                </a:solidFill>
              </a:rPr>
              <a:t>Team member :</a:t>
            </a:r>
            <a:r>
              <a:rPr lang="en-US" dirty="0">
                <a:solidFill>
                  <a:schemeClr val="tx1"/>
                </a:solidFill>
              </a:rPr>
              <a:t> POLAVARAPU VENKATASIVASAI</a:t>
            </a:r>
          </a:p>
          <a:p>
            <a:r>
              <a:rPr lang="en-US" b="1" dirty="0">
                <a:solidFill>
                  <a:schemeClr val="tx1"/>
                </a:solidFill>
              </a:rPr>
              <a:t>Team member :</a:t>
            </a:r>
            <a:r>
              <a:rPr lang="en-US" dirty="0">
                <a:solidFill>
                  <a:schemeClr val="tx1"/>
                </a:solidFill>
              </a:rPr>
              <a:t> </a:t>
            </a:r>
            <a:r>
              <a:rPr lang="en-US" dirty="0" err="1">
                <a:solidFill>
                  <a:schemeClr val="tx1"/>
                </a:solidFill>
              </a:rPr>
              <a:t>Mutnuru.Sai</a:t>
            </a:r>
            <a:r>
              <a:rPr lang="en-US" dirty="0">
                <a:solidFill>
                  <a:schemeClr val="tx1"/>
                </a:solidFill>
              </a:rPr>
              <a:t> Sri </a:t>
            </a:r>
            <a:r>
              <a:rPr lang="en-US" dirty="0" err="1">
                <a:solidFill>
                  <a:schemeClr val="tx1"/>
                </a:solidFill>
              </a:rPr>
              <a:t>Charan</a:t>
            </a:r>
            <a:endParaRPr lang="en-US" dirty="0">
              <a:solidFill>
                <a:schemeClr val="tx1"/>
              </a:solidFill>
            </a:endParaRPr>
          </a:p>
          <a:p>
            <a:pPr marL="114300" indent="0">
              <a:buNone/>
            </a:pPr>
            <a:br>
              <a:rPr lang="en-US" dirty="0"/>
            </a:br>
            <a:endParaRPr lang="en-US" dirty="0"/>
          </a:p>
        </p:txBody>
      </p:sp>
    </p:spTree>
    <p:extLst>
      <p:ext uri="{BB962C8B-B14F-4D97-AF65-F5344CB8AC3E}">
        <p14:creationId xmlns:p14="http://schemas.microsoft.com/office/powerpoint/2010/main" val="702292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06856"/>
            <a:ext cx="8520600" cy="572700"/>
          </a:xfrm>
        </p:spPr>
        <p:txBody>
          <a:bodyPr>
            <a:normAutofit/>
          </a:bodyPr>
          <a:lstStyle/>
          <a:p>
            <a:pPr marL="342900" indent="-342900">
              <a:buFont typeface="Arial" panose="020B0604020202020204" pitchFamily="34" charset="0"/>
              <a:buChar char="•"/>
            </a:pPr>
            <a:r>
              <a:rPr lang="en-US" sz="2000" b="1" dirty="0"/>
              <a:t>Meta Tag </a:t>
            </a:r>
            <a:r>
              <a:rPr lang="en-US" sz="2000" b="1" dirty="0" err="1"/>
              <a:t>Optimisation</a:t>
            </a:r>
            <a:endParaRPr lang="en-US" sz="2000" b="1" dirty="0"/>
          </a:p>
        </p:txBody>
      </p:sp>
      <p:graphicFrame>
        <p:nvGraphicFramePr>
          <p:cNvPr id="5" name="Table 4"/>
          <p:cNvGraphicFramePr>
            <a:graphicFrameLocks noGrp="1"/>
          </p:cNvGraphicFramePr>
          <p:nvPr>
            <p:extLst>
              <p:ext uri="{D42A27DB-BD31-4B8C-83A1-F6EECF244321}">
                <p14:modId xmlns:p14="http://schemas.microsoft.com/office/powerpoint/2010/main" val="862643403"/>
              </p:ext>
            </p:extLst>
          </p:nvPr>
        </p:nvGraphicFramePr>
        <p:xfrm>
          <a:off x="361506" y="986702"/>
          <a:ext cx="8425240" cy="3806456"/>
        </p:xfrm>
        <a:graphic>
          <a:graphicData uri="http://schemas.openxmlformats.org/drawingml/2006/table">
            <a:tbl>
              <a:tblPr firstRow="1" bandRow="1">
                <a:tableStyleId>{073A0DAA-6AF3-43AB-8588-CEC1D06C72B9}</a:tableStyleId>
              </a:tblPr>
              <a:tblGrid>
                <a:gridCol w="4212620">
                  <a:extLst>
                    <a:ext uri="{9D8B030D-6E8A-4147-A177-3AD203B41FA5}">
                      <a16:colId xmlns:a16="http://schemas.microsoft.com/office/drawing/2014/main" val="20000"/>
                    </a:ext>
                  </a:extLst>
                </a:gridCol>
                <a:gridCol w="4212620">
                  <a:extLst>
                    <a:ext uri="{9D8B030D-6E8A-4147-A177-3AD203B41FA5}">
                      <a16:colId xmlns:a16="http://schemas.microsoft.com/office/drawing/2014/main" val="20001"/>
                    </a:ext>
                  </a:extLst>
                </a:gridCol>
              </a:tblGrid>
              <a:tr h="1036219">
                <a:tc>
                  <a:txBody>
                    <a:bodyPr/>
                    <a:lstStyle/>
                    <a:p>
                      <a:r>
                        <a:rPr lang="en-US" dirty="0">
                          <a:solidFill>
                            <a:sysClr val="windowText" lastClr="000000"/>
                          </a:solidFill>
                        </a:rPr>
                        <a:t>Meta</a:t>
                      </a:r>
                      <a:r>
                        <a:rPr lang="en-US" baseline="0" dirty="0">
                          <a:solidFill>
                            <a:sysClr val="windowText" lastClr="000000"/>
                          </a:solidFill>
                        </a:rPr>
                        <a:t> Tag</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ysClr val="windowText" lastClr="000000"/>
                          </a:solidFill>
                        </a:rPr>
                        <a:t>Meta</a:t>
                      </a:r>
                      <a:r>
                        <a:rPr lang="en-US" baseline="0" dirty="0">
                          <a:solidFill>
                            <a:sysClr val="windowText" lastClr="000000"/>
                          </a:solidFill>
                        </a:rPr>
                        <a:t> Tag Description</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7702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rPr>
                        <a:t>Himalaya Herbals | Natural Herbal Products for Skincare &amp; Wellness.</a:t>
                      </a:r>
                    </a:p>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rPr>
                        <a:t>"Discover the natural goodness of Himalaya Herbals products. Our herbal remedies promote wellness and skincare using time-tested </a:t>
                      </a:r>
                      <a:r>
                        <a:rPr lang="en-US" sz="1400" dirty="0" err="1">
                          <a:solidFill>
                            <a:schemeClr val="tx1"/>
                          </a:solidFill>
                        </a:rPr>
                        <a:t>Ayurvedic</a:t>
                      </a:r>
                      <a:r>
                        <a:rPr lang="en-US" sz="1400" dirty="0">
                          <a:solidFill>
                            <a:schemeClr val="tx1"/>
                          </a:solidFill>
                        </a:rPr>
                        <a:t> principles. Explore our range of herbal solutions for a healthier, radiant you."</a:t>
                      </a:r>
                    </a:p>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62174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8856"/>
            <a:ext cx="8520600" cy="572700"/>
          </a:xfrm>
        </p:spPr>
        <p:txBody>
          <a:bodyPr>
            <a:normAutofit/>
          </a:bodyPr>
          <a:lstStyle/>
          <a:p>
            <a:pPr marL="342900" indent="-342900">
              <a:buFont typeface="Arial" panose="020B0604020202020204" pitchFamily="34" charset="0"/>
              <a:buChar char="•"/>
            </a:pPr>
            <a:r>
              <a:rPr lang="en-US" sz="2000" b="1" dirty="0"/>
              <a:t>Process of Conducting Keyword Research.</a:t>
            </a:r>
          </a:p>
        </p:txBody>
      </p:sp>
      <p:sp>
        <p:nvSpPr>
          <p:cNvPr id="3" name="Text Placeholder 2"/>
          <p:cNvSpPr>
            <a:spLocks noGrp="1"/>
          </p:cNvSpPr>
          <p:nvPr>
            <p:ph type="body" idx="1"/>
          </p:nvPr>
        </p:nvSpPr>
        <p:spPr>
          <a:xfrm>
            <a:off x="311700" y="608087"/>
            <a:ext cx="8520600" cy="4440253"/>
          </a:xfrm>
        </p:spPr>
        <p:txBody>
          <a:bodyPr>
            <a:noAutofit/>
          </a:bodyPr>
          <a:lstStyle/>
          <a:p>
            <a:pPr marL="114300" indent="0">
              <a:buNone/>
            </a:pPr>
            <a:r>
              <a:rPr lang="en-US" sz="1400" dirty="0">
                <a:solidFill>
                  <a:schemeClr val="tx1"/>
                </a:solidFill>
                <a:latin typeface="+mn-lt"/>
              </a:rPr>
              <a:t>Keyword research is a crucial step in search engine optimization (SEO) and content marketing strategies. It helps you identify the most relevant and valuable keywords that your target audience is using to search for information related to herbal products. Here's a step-by-step process for keyword research:</a:t>
            </a:r>
          </a:p>
          <a:p>
            <a:pPr marL="114300" indent="0">
              <a:buNone/>
            </a:pPr>
            <a:r>
              <a:rPr lang="en-US" sz="1400" b="1" dirty="0">
                <a:solidFill>
                  <a:schemeClr val="tx1"/>
                </a:solidFill>
                <a:latin typeface="+mn-lt"/>
              </a:rPr>
              <a:t>1. Understand Your Target Audience</a:t>
            </a:r>
            <a:r>
              <a:rPr lang="en-US" sz="1400" dirty="0">
                <a:solidFill>
                  <a:schemeClr val="tx1"/>
                </a:solidFill>
                <a:latin typeface="+mn-lt"/>
              </a:rPr>
              <a:t>: Begin by defining your target audience for herbal products. Consider demographics, interests, and pain points. Understanding your audience will help you tailor your keyword research to their needs and preferences.</a:t>
            </a:r>
          </a:p>
          <a:p>
            <a:pPr marL="114300" indent="0">
              <a:buNone/>
            </a:pPr>
            <a:r>
              <a:rPr lang="en-US" sz="1400" b="1" dirty="0">
                <a:solidFill>
                  <a:schemeClr val="tx1"/>
                </a:solidFill>
                <a:latin typeface="+mn-lt"/>
              </a:rPr>
              <a:t>2. Brainstorm Seed Keywords</a:t>
            </a:r>
            <a:r>
              <a:rPr lang="en-US" sz="1400" dirty="0">
                <a:solidFill>
                  <a:schemeClr val="tx1"/>
                </a:solidFill>
                <a:latin typeface="+mn-lt"/>
              </a:rPr>
              <a:t>: As we did earlier, start by brainstorming seed keywords. These are general terms related to herbal products, like "herbal remedies," "medicinal plants," or "herbal medicine." Use your knowledge of the herbal products niche to come up with a comprehensive list of seed keywords.</a:t>
            </a:r>
          </a:p>
          <a:p>
            <a:pPr marL="114300" indent="0">
              <a:buNone/>
            </a:pPr>
            <a:r>
              <a:rPr lang="en-US" sz="1400" b="1" dirty="0">
                <a:solidFill>
                  <a:schemeClr val="tx1"/>
                </a:solidFill>
                <a:latin typeface="+mn-lt"/>
              </a:rPr>
              <a:t>3. Keyword Research Tools</a:t>
            </a:r>
            <a:r>
              <a:rPr lang="en-US" sz="1400" dirty="0">
                <a:solidFill>
                  <a:schemeClr val="tx1"/>
                </a:solidFill>
                <a:latin typeface="+mn-lt"/>
              </a:rPr>
              <a:t>: Utilize keyword research tools to expand your list and find related keywords. Tools like Google Keyword </a:t>
            </a:r>
            <a:r>
              <a:rPr lang="en-US" sz="1400" dirty="0" err="1">
                <a:solidFill>
                  <a:schemeClr val="tx1"/>
                </a:solidFill>
                <a:latin typeface="+mn-lt"/>
              </a:rPr>
              <a:t>Planner,Ahrefs</a:t>
            </a:r>
            <a:r>
              <a:rPr lang="en-US" sz="1400" dirty="0">
                <a:solidFill>
                  <a:schemeClr val="tx1"/>
                </a:solidFill>
                <a:latin typeface="+mn-lt"/>
              </a:rPr>
              <a:t>, SEMrush, and </a:t>
            </a:r>
            <a:r>
              <a:rPr lang="en-US" sz="1400" dirty="0" err="1">
                <a:solidFill>
                  <a:schemeClr val="tx1"/>
                </a:solidFill>
                <a:latin typeface="+mn-lt"/>
              </a:rPr>
              <a:t>Ubersuggest</a:t>
            </a:r>
            <a:r>
              <a:rPr lang="en-US" sz="1400" dirty="0">
                <a:solidFill>
                  <a:schemeClr val="tx1"/>
                </a:solidFill>
                <a:latin typeface="+mn-lt"/>
              </a:rPr>
              <a:t> can provide valuable insights into keyword search volume, competition, and related terms.</a:t>
            </a:r>
          </a:p>
          <a:p>
            <a:pPr marL="114300" indent="0">
              <a:buNone/>
            </a:pPr>
            <a:r>
              <a:rPr lang="en-US" sz="1400" b="1" dirty="0">
                <a:solidFill>
                  <a:schemeClr val="tx1"/>
                </a:solidFill>
                <a:latin typeface="+mn-lt"/>
              </a:rPr>
              <a:t>4. Long-Tail Keywords</a:t>
            </a:r>
            <a:r>
              <a:rPr lang="en-US" sz="1400" dirty="0">
                <a:solidFill>
                  <a:schemeClr val="tx1"/>
                </a:solidFill>
                <a:latin typeface="+mn-lt"/>
              </a:rPr>
              <a:t>: Long-tail keywords are longer and more specific phrases that users of ten use when searching. They may have lower search volume but can be highly targeted. For example, "herbal remedies for insomnia" or "best herbal supplements for joint </a:t>
            </a:r>
            <a:r>
              <a:rPr lang="en-US" sz="1400" dirty="0" err="1">
                <a:solidFill>
                  <a:schemeClr val="tx1"/>
                </a:solidFill>
                <a:latin typeface="+mn-lt"/>
              </a:rPr>
              <a:t>pain."Include</a:t>
            </a:r>
            <a:r>
              <a:rPr lang="en-US" sz="1400" dirty="0">
                <a:solidFill>
                  <a:schemeClr val="tx1"/>
                </a:solidFill>
                <a:latin typeface="+mn-lt"/>
              </a:rPr>
              <a:t> relevant long-tail keywords in your research.</a:t>
            </a:r>
          </a:p>
        </p:txBody>
      </p:sp>
    </p:spTree>
    <p:extLst>
      <p:ext uri="{BB962C8B-B14F-4D97-AF65-F5344CB8AC3E}">
        <p14:creationId xmlns:p14="http://schemas.microsoft.com/office/powerpoint/2010/main" val="2821539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0526" y="2285213"/>
            <a:ext cx="8522947" cy="573074"/>
          </a:xfrm>
          <a:prstGeom prst="rect">
            <a:avLst/>
          </a:prstGeom>
        </p:spPr>
      </p:pic>
      <p:sp>
        <p:nvSpPr>
          <p:cNvPr id="3" name="Text Placeholder 2"/>
          <p:cNvSpPr>
            <a:spLocks noGrp="1"/>
          </p:cNvSpPr>
          <p:nvPr>
            <p:ph type="body" idx="1"/>
          </p:nvPr>
        </p:nvSpPr>
        <p:spPr>
          <a:xfrm>
            <a:off x="307447" y="114832"/>
            <a:ext cx="8520600" cy="4509332"/>
          </a:xfrm>
        </p:spPr>
        <p:txBody>
          <a:bodyPr>
            <a:normAutofit lnSpcReduction="10000"/>
          </a:bodyPr>
          <a:lstStyle/>
          <a:p>
            <a:pPr marL="114300" indent="0">
              <a:buNone/>
            </a:pPr>
            <a:r>
              <a:rPr lang="en-US" sz="1400" b="1" dirty="0">
                <a:solidFill>
                  <a:schemeClr val="tx1"/>
                </a:solidFill>
                <a:latin typeface="+mn-lt"/>
              </a:rPr>
              <a:t>5. Seasonal and Trending Keywords</a:t>
            </a:r>
            <a:r>
              <a:rPr lang="en-US" sz="1400" dirty="0">
                <a:solidFill>
                  <a:schemeClr val="tx1"/>
                </a:solidFill>
                <a:latin typeface="+mn-lt"/>
              </a:rPr>
              <a:t>: Stay updated with seasonal and trending keywords related to herbal products. Some topics may gain popularity during specific times of the year or due to current events.</a:t>
            </a:r>
          </a:p>
          <a:p>
            <a:pPr marL="114300" indent="0">
              <a:buNone/>
            </a:pPr>
            <a:r>
              <a:rPr lang="en-US" sz="1400" b="1" dirty="0">
                <a:solidFill>
                  <a:schemeClr val="tx1"/>
                </a:solidFill>
                <a:latin typeface="+mn-lt"/>
              </a:rPr>
              <a:t>6. Keyword Difficulty and Opportunity</a:t>
            </a:r>
            <a:r>
              <a:rPr lang="en-US" sz="1400" dirty="0">
                <a:solidFill>
                  <a:schemeClr val="tx1"/>
                </a:solidFill>
                <a:latin typeface="+mn-lt"/>
              </a:rPr>
              <a:t>: Assess the keyword difficulty and opportunity. Some keywords may have high competition, making it challenging to rank for them. Balancing competitive keywords with less competitive ones can help optimize your SEO strategy.</a:t>
            </a:r>
          </a:p>
          <a:p>
            <a:pPr marL="114300" indent="0">
              <a:buNone/>
            </a:pPr>
            <a:r>
              <a:rPr lang="en-US" sz="1400" b="1" dirty="0">
                <a:solidFill>
                  <a:schemeClr val="tx1"/>
                </a:solidFill>
                <a:latin typeface="+mn-lt"/>
              </a:rPr>
              <a:t>7. Organize and Prioritize Keywords</a:t>
            </a:r>
            <a:r>
              <a:rPr lang="en-US" sz="1400" dirty="0">
                <a:solidFill>
                  <a:schemeClr val="tx1"/>
                </a:solidFill>
                <a:latin typeface="+mn-lt"/>
              </a:rPr>
              <a:t>: Categorize your keywords based on relevance and search volume. Prioritize the most relevant and valuable keywords for your content creation and marketing efforts.</a:t>
            </a:r>
          </a:p>
          <a:p>
            <a:pPr marL="114300" indent="0">
              <a:buNone/>
            </a:pPr>
            <a:r>
              <a:rPr lang="en-US" sz="1400" b="1" dirty="0">
                <a:solidFill>
                  <a:schemeClr val="tx1"/>
                </a:solidFill>
                <a:latin typeface="+mn-lt"/>
              </a:rPr>
              <a:t>8. Create Quality Content</a:t>
            </a:r>
            <a:r>
              <a:rPr lang="en-US" sz="1400" dirty="0">
                <a:solidFill>
                  <a:schemeClr val="tx1"/>
                </a:solidFill>
                <a:latin typeface="+mn-lt"/>
              </a:rPr>
              <a:t>: Develop high-quality, informative, and engaging content around your targeted keywords. Address the search intent and provide value to your audience. This will improve your chances of ranking higher in search engine results.</a:t>
            </a:r>
          </a:p>
          <a:p>
            <a:pPr marL="114300" indent="0">
              <a:buNone/>
            </a:pPr>
            <a:r>
              <a:rPr lang="en-US" sz="1400" b="1" dirty="0">
                <a:solidFill>
                  <a:schemeClr val="tx1"/>
                </a:solidFill>
                <a:latin typeface="+mn-lt"/>
              </a:rPr>
              <a:t>9. Monitor and Adjust: </a:t>
            </a:r>
            <a:r>
              <a:rPr lang="en-US" sz="1400" dirty="0">
                <a:solidFill>
                  <a:schemeClr val="tx1"/>
                </a:solidFill>
                <a:latin typeface="+mn-lt"/>
              </a:rPr>
              <a:t>Regularly monitor the performance of your content and keywords. Analyze website traffic and search rankings to identify what works well and make adjustments as needed.</a:t>
            </a:r>
          </a:p>
          <a:p>
            <a:pPr marL="114300" indent="0">
              <a:buNone/>
            </a:pPr>
            <a:r>
              <a:rPr lang="en-US" sz="1400" dirty="0">
                <a:solidFill>
                  <a:schemeClr val="tx1"/>
                </a:solidFill>
                <a:latin typeface="+mn-lt"/>
              </a:rPr>
              <a:t>                      </a:t>
            </a:r>
          </a:p>
          <a:p>
            <a:pPr marL="114300" indent="0">
              <a:buNone/>
            </a:pPr>
            <a:r>
              <a:rPr lang="en-US" sz="1400" dirty="0">
                <a:solidFill>
                  <a:schemeClr val="tx1"/>
                </a:solidFill>
                <a:latin typeface="+mn-lt"/>
              </a:rPr>
              <a:t>                       Keyword research is an ongoing process, and it's essential to keep refining your strategy based on changes in search trends and your target audience's preferences. By effectively researching and incorporating relevant keywords, you can enhance your online visibility and attract more organic</a:t>
            </a:r>
          </a:p>
          <a:p>
            <a:pPr marL="114300" indent="0">
              <a:buNone/>
            </a:pPr>
            <a:r>
              <a:rPr lang="en-US" sz="1400" dirty="0">
                <a:solidFill>
                  <a:schemeClr val="tx1"/>
                </a:solidFill>
                <a:latin typeface="+mn-lt"/>
              </a:rPr>
              <a:t>traffic to our Himalaya herbals products website.</a:t>
            </a:r>
          </a:p>
          <a:p>
            <a:pPr marL="114300" indent="0">
              <a:buNone/>
            </a:pPr>
            <a:endParaRPr lang="en-US" sz="1400" dirty="0">
              <a:solidFill>
                <a:schemeClr val="tx1"/>
              </a:solidFill>
              <a:latin typeface="+mn-lt"/>
            </a:endParaRPr>
          </a:p>
        </p:txBody>
      </p:sp>
    </p:spTree>
    <p:extLst>
      <p:ext uri="{BB962C8B-B14F-4D97-AF65-F5344CB8AC3E}">
        <p14:creationId xmlns:p14="http://schemas.microsoft.com/office/powerpoint/2010/main" val="1361166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34555"/>
            <a:ext cx="8520600" cy="572700"/>
          </a:xfrm>
        </p:spPr>
        <p:txBody>
          <a:bodyPr>
            <a:normAutofit/>
          </a:bodyPr>
          <a:lstStyle/>
          <a:p>
            <a:pPr marL="342900" indent="-342900">
              <a:buFont typeface="Arial" panose="020B0604020202020204" pitchFamily="34" charset="0"/>
              <a:buChar char="•"/>
            </a:pPr>
            <a:r>
              <a:rPr lang="en-US" sz="2000" b="1" dirty="0">
                <a:latin typeface="+mj-lt"/>
              </a:rPr>
              <a:t>SEO Recommendations Provided</a:t>
            </a:r>
          </a:p>
        </p:txBody>
      </p:sp>
      <p:sp>
        <p:nvSpPr>
          <p:cNvPr id="3" name="Text Placeholder 2"/>
          <p:cNvSpPr>
            <a:spLocks noGrp="1"/>
          </p:cNvSpPr>
          <p:nvPr>
            <p:ph type="body" idx="1"/>
          </p:nvPr>
        </p:nvSpPr>
        <p:spPr>
          <a:xfrm>
            <a:off x="311700" y="603928"/>
            <a:ext cx="8520600" cy="4448663"/>
          </a:xfrm>
        </p:spPr>
        <p:txBody>
          <a:bodyPr>
            <a:noAutofit/>
          </a:bodyPr>
          <a:lstStyle/>
          <a:p>
            <a:pPr marL="114300" indent="0">
              <a:buNone/>
            </a:pPr>
            <a:r>
              <a:rPr lang="en-US" sz="1400" dirty="0">
                <a:solidFill>
                  <a:schemeClr val="tx1"/>
                </a:solidFill>
                <a:latin typeface="+mn-lt"/>
              </a:rPr>
              <a:t>Implementing effective Search Engine Optimization (SEO) strategies can significantly improve online visibility, increase organic traffic, and at tract potential customers. Here are some SEO recommendations tailored specifically for </a:t>
            </a:r>
            <a:r>
              <a:rPr lang="en-US" sz="1400" dirty="0" err="1">
                <a:solidFill>
                  <a:schemeClr val="tx1"/>
                </a:solidFill>
                <a:latin typeface="+mn-lt"/>
              </a:rPr>
              <a:t>himalaya</a:t>
            </a:r>
            <a:r>
              <a:rPr lang="en-US" sz="1400" dirty="0">
                <a:solidFill>
                  <a:schemeClr val="tx1"/>
                </a:solidFill>
                <a:latin typeface="+mn-lt"/>
              </a:rPr>
              <a:t> herbal product website:</a:t>
            </a:r>
          </a:p>
          <a:p>
            <a:pPr marL="114300" indent="0">
              <a:buNone/>
            </a:pPr>
            <a:r>
              <a:rPr lang="en-US" sz="1400" b="1" dirty="0">
                <a:solidFill>
                  <a:schemeClr val="tx1"/>
                </a:solidFill>
                <a:latin typeface="+mn-lt"/>
              </a:rPr>
              <a:t>1. Keyword Research</a:t>
            </a:r>
            <a:r>
              <a:rPr lang="en-US" sz="1400" dirty="0">
                <a:solidFill>
                  <a:schemeClr val="tx1"/>
                </a:solidFill>
                <a:latin typeface="+mn-lt"/>
              </a:rPr>
              <a:t>: Conduct comprehensive keyword research to identify relevant and high-traffic keywords related to herbal </a:t>
            </a:r>
            <a:r>
              <a:rPr lang="en-US" sz="1400" dirty="0" err="1">
                <a:solidFill>
                  <a:schemeClr val="tx1"/>
                </a:solidFill>
                <a:latin typeface="+mn-lt"/>
              </a:rPr>
              <a:t>products.Focus</a:t>
            </a:r>
            <a:r>
              <a:rPr lang="en-US" sz="1400" dirty="0">
                <a:solidFill>
                  <a:schemeClr val="tx1"/>
                </a:solidFill>
                <a:latin typeface="+mn-lt"/>
              </a:rPr>
              <a:t> on both general seed keywords and specific long-tail keywords to target a wide range of potential customers.</a:t>
            </a:r>
          </a:p>
          <a:p>
            <a:pPr marL="114300" indent="0">
              <a:buNone/>
            </a:pPr>
            <a:r>
              <a:rPr lang="en-US" sz="1400" b="1" dirty="0">
                <a:solidFill>
                  <a:schemeClr val="tx1"/>
                </a:solidFill>
                <a:latin typeface="+mn-lt"/>
              </a:rPr>
              <a:t>2. Optimize On-Page Elements</a:t>
            </a:r>
            <a:r>
              <a:rPr lang="en-US" sz="1400" dirty="0">
                <a:solidFill>
                  <a:schemeClr val="tx1"/>
                </a:solidFill>
                <a:latin typeface="+mn-lt"/>
              </a:rPr>
              <a:t>: Ensure that your website's on-page elements are well-optimized for SEO. This includes optimizing title tags, meta descriptions, heading tags (H1, H2, H3), and U RL structures with targeted keywords to improve search engine rankings.</a:t>
            </a:r>
          </a:p>
          <a:p>
            <a:pPr marL="114300" indent="0">
              <a:buNone/>
            </a:pPr>
            <a:r>
              <a:rPr lang="en-US" sz="1400" b="1" dirty="0">
                <a:solidFill>
                  <a:schemeClr val="tx1"/>
                </a:solidFill>
                <a:latin typeface="+mn-lt"/>
              </a:rPr>
              <a:t>3. High-Quality Content</a:t>
            </a:r>
            <a:r>
              <a:rPr lang="en-US" sz="1400" dirty="0">
                <a:solidFill>
                  <a:schemeClr val="tx1"/>
                </a:solidFill>
                <a:latin typeface="+mn-lt"/>
              </a:rPr>
              <a:t>: Create high-quality, informative, and valuable content related to herbal products. Develop blog posts, articles, product descriptions, and guides that address the needs and interests of your target audience. Use keywords naturally within the content.</a:t>
            </a:r>
          </a:p>
          <a:p>
            <a:pPr marL="114300" indent="0">
              <a:buNone/>
            </a:pPr>
            <a:r>
              <a:rPr lang="en-US" sz="1400" b="1" dirty="0">
                <a:solidFill>
                  <a:schemeClr val="tx1"/>
                </a:solidFill>
                <a:latin typeface="+mn-lt"/>
              </a:rPr>
              <a:t>4. Product Pages Optimization</a:t>
            </a:r>
            <a:r>
              <a:rPr lang="en-US" sz="1400" dirty="0">
                <a:solidFill>
                  <a:schemeClr val="tx1"/>
                </a:solidFill>
                <a:latin typeface="+mn-lt"/>
              </a:rPr>
              <a:t>: Optimize individual product pages with unique and compelling product descriptions. Incorporate relevant keywords and provide detailed information about the benefits, usage, and ingredients of each herbal product.</a:t>
            </a:r>
          </a:p>
          <a:p>
            <a:pPr marL="114300" indent="0">
              <a:buNone/>
            </a:pPr>
            <a:r>
              <a:rPr lang="en-US" sz="1400" b="1" dirty="0">
                <a:solidFill>
                  <a:schemeClr val="tx1"/>
                </a:solidFill>
                <a:latin typeface="+mn-lt"/>
              </a:rPr>
              <a:t>5.Mobile-Friendly Website</a:t>
            </a:r>
            <a:r>
              <a:rPr lang="en-US" sz="1400" dirty="0">
                <a:solidFill>
                  <a:schemeClr val="tx1"/>
                </a:solidFill>
                <a:latin typeface="+mn-lt"/>
              </a:rPr>
              <a:t>: Ensure your website is mobile-friendly and responsive. With the increasing use of mobile devices, having a mobile-friendly site is crucial for better user experience and search engine rankings.</a:t>
            </a:r>
          </a:p>
        </p:txBody>
      </p:sp>
    </p:spTree>
    <p:extLst>
      <p:ext uri="{BB962C8B-B14F-4D97-AF65-F5344CB8AC3E}">
        <p14:creationId xmlns:p14="http://schemas.microsoft.com/office/powerpoint/2010/main" val="388777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7543"/>
            <a:ext cx="8520600" cy="572700"/>
          </a:xfrm>
        </p:spPr>
        <p:txBody>
          <a:bodyPr>
            <a:normAutofit/>
          </a:bodyPr>
          <a:lstStyle/>
          <a:p>
            <a:pPr marL="342900" indent="-342900">
              <a:buFont typeface="Arial" panose="020B0604020202020204" pitchFamily="34" charset="0"/>
              <a:buChar char="•"/>
            </a:pPr>
            <a:r>
              <a:rPr lang="en-US" sz="2000" b="1" dirty="0">
                <a:latin typeface="+mj-lt"/>
              </a:rPr>
              <a:t>Challenges Faced During the Research And Analysis Phase</a:t>
            </a:r>
          </a:p>
        </p:txBody>
      </p:sp>
      <p:sp>
        <p:nvSpPr>
          <p:cNvPr id="3" name="Text Placeholder 2"/>
          <p:cNvSpPr>
            <a:spLocks noGrp="1"/>
          </p:cNvSpPr>
          <p:nvPr>
            <p:ph type="body" idx="1"/>
          </p:nvPr>
        </p:nvSpPr>
        <p:spPr>
          <a:xfrm>
            <a:off x="311700" y="506015"/>
            <a:ext cx="8520600" cy="4567841"/>
          </a:xfrm>
        </p:spPr>
        <p:txBody>
          <a:bodyPr>
            <a:noAutofit/>
          </a:bodyPr>
          <a:lstStyle/>
          <a:p>
            <a:pPr marL="114300" indent="0">
              <a:buNone/>
            </a:pPr>
            <a:r>
              <a:rPr lang="en-US" sz="1400" dirty="0">
                <a:solidFill>
                  <a:schemeClr val="tx1"/>
                </a:solidFill>
                <a:latin typeface="+mn-lt"/>
              </a:rPr>
              <a:t>Here are some common challenges faced during the keyword research and analysis phase for Himalaya herbal products:</a:t>
            </a:r>
          </a:p>
          <a:p>
            <a:pPr marL="114300" indent="0">
              <a:buNone/>
            </a:pPr>
            <a:r>
              <a:rPr lang="en-US" sz="1400" b="1" dirty="0">
                <a:solidFill>
                  <a:schemeClr val="tx1"/>
                </a:solidFill>
                <a:latin typeface="+mn-lt"/>
              </a:rPr>
              <a:t>1.Limited Search Volume</a:t>
            </a:r>
            <a:r>
              <a:rPr lang="en-US" sz="1400" dirty="0">
                <a:solidFill>
                  <a:schemeClr val="tx1"/>
                </a:solidFill>
                <a:latin typeface="+mn-lt"/>
              </a:rPr>
              <a:t>: Some herbal products or specific long-tail keywords may have low search volume, making it challenging to identify high-traffic keywords to target. This limits the potential organic traffic that can be generated from these keywords.</a:t>
            </a:r>
          </a:p>
          <a:p>
            <a:pPr marL="114300" indent="0">
              <a:buNone/>
            </a:pPr>
            <a:r>
              <a:rPr lang="en-US" sz="1400" b="1" dirty="0">
                <a:solidFill>
                  <a:schemeClr val="tx1"/>
                </a:solidFill>
                <a:latin typeface="+mn-lt"/>
              </a:rPr>
              <a:t>2.High Competition</a:t>
            </a:r>
            <a:r>
              <a:rPr lang="en-US" sz="1400" dirty="0">
                <a:solidFill>
                  <a:schemeClr val="tx1"/>
                </a:solidFill>
                <a:latin typeface="+mn-lt"/>
              </a:rPr>
              <a:t>: The herbal products market can be competitive, with many companies vying for visibility in search engine results. Ranking for popular keywords may be difficult due to strong competition from well-established brands.</a:t>
            </a:r>
          </a:p>
          <a:p>
            <a:pPr marL="114300" indent="0">
              <a:buNone/>
            </a:pPr>
            <a:r>
              <a:rPr lang="en-US" sz="1400" b="1" dirty="0">
                <a:solidFill>
                  <a:schemeClr val="tx1"/>
                </a:solidFill>
                <a:latin typeface="+mn-lt"/>
              </a:rPr>
              <a:t>3.Seasonal Variations</a:t>
            </a:r>
            <a:r>
              <a:rPr lang="en-US" sz="1400" dirty="0">
                <a:solidFill>
                  <a:schemeClr val="tx1"/>
                </a:solidFill>
                <a:latin typeface="+mn-lt"/>
              </a:rPr>
              <a:t>: The demand for certain herbal products may vary seasonally, and this can influence keyword trends. Keyword research needs to consider these seasonal variations to optimize content accordingly.</a:t>
            </a:r>
          </a:p>
          <a:p>
            <a:pPr marL="114300" indent="0">
              <a:buNone/>
            </a:pPr>
            <a:r>
              <a:rPr lang="en-US" sz="1400" b="1" dirty="0">
                <a:solidFill>
                  <a:schemeClr val="tx1"/>
                </a:solidFill>
                <a:latin typeface="+mn-lt"/>
              </a:rPr>
              <a:t>4.Shifting Trends and Terminology</a:t>
            </a:r>
            <a:r>
              <a:rPr lang="en-US" sz="1400" dirty="0">
                <a:solidFill>
                  <a:schemeClr val="tx1"/>
                </a:solidFill>
                <a:latin typeface="+mn-lt"/>
              </a:rPr>
              <a:t>: The language and terminology used in the herbal products industry can change over time. Keeping up with shifting trends and incorporating updated keywords is necessary for maintaining relevance.</a:t>
            </a:r>
          </a:p>
          <a:p>
            <a:pPr marL="114300" indent="0">
              <a:buNone/>
            </a:pPr>
            <a:r>
              <a:rPr lang="en-US" sz="1400" b="1" dirty="0">
                <a:solidFill>
                  <a:schemeClr val="tx1"/>
                </a:solidFill>
                <a:latin typeface="+mn-lt"/>
              </a:rPr>
              <a:t>5.Balancing Traditional and Modern Terms</a:t>
            </a:r>
            <a:r>
              <a:rPr lang="en-US" sz="1400" dirty="0">
                <a:solidFill>
                  <a:schemeClr val="tx1"/>
                </a:solidFill>
                <a:latin typeface="+mn-lt"/>
              </a:rPr>
              <a:t>: Herbal products may have both traditional and modern names, and keyword research should consider both to capture a broader audience.</a:t>
            </a:r>
          </a:p>
          <a:p>
            <a:pPr marL="114300" indent="0">
              <a:buNone/>
            </a:pPr>
            <a:r>
              <a:rPr lang="en-US" sz="1400" dirty="0">
                <a:solidFill>
                  <a:schemeClr val="tx1"/>
                </a:solidFill>
                <a:latin typeface="+mn-lt"/>
              </a:rPr>
              <a:t>             Overcoming these challenges involves a combination of creativity, thorough research, and adaptability.</a:t>
            </a:r>
          </a:p>
        </p:txBody>
      </p:sp>
    </p:spTree>
    <p:extLst>
      <p:ext uri="{BB962C8B-B14F-4D97-AF65-F5344CB8AC3E}">
        <p14:creationId xmlns:p14="http://schemas.microsoft.com/office/powerpoint/2010/main" val="3737350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70759"/>
            <a:ext cx="8520600" cy="572700"/>
          </a:xfrm>
        </p:spPr>
        <p:txBody>
          <a:bodyPr>
            <a:normAutofit/>
          </a:bodyPr>
          <a:lstStyle/>
          <a:p>
            <a:pPr marL="342900" indent="-342900">
              <a:buFont typeface="Arial" panose="020B0604020202020204" pitchFamily="34" charset="0"/>
              <a:buChar char="•"/>
            </a:pPr>
            <a:r>
              <a:rPr lang="en-US" sz="2000" b="1" dirty="0"/>
              <a:t>Key Insights Gained From Keyword Research Process</a:t>
            </a:r>
          </a:p>
        </p:txBody>
      </p:sp>
      <p:sp>
        <p:nvSpPr>
          <p:cNvPr id="3" name="Text Placeholder 2"/>
          <p:cNvSpPr>
            <a:spLocks noGrp="1"/>
          </p:cNvSpPr>
          <p:nvPr>
            <p:ph type="body" idx="1"/>
          </p:nvPr>
        </p:nvSpPr>
        <p:spPr>
          <a:xfrm>
            <a:off x="311700" y="578316"/>
            <a:ext cx="8520600" cy="4650243"/>
          </a:xfrm>
        </p:spPr>
        <p:txBody>
          <a:bodyPr>
            <a:normAutofit lnSpcReduction="10000"/>
          </a:bodyPr>
          <a:lstStyle/>
          <a:p>
            <a:pPr marL="114300" indent="0">
              <a:buNone/>
            </a:pPr>
            <a:r>
              <a:rPr lang="en-US" sz="1400" dirty="0">
                <a:solidFill>
                  <a:schemeClr val="tx1"/>
                </a:solidFill>
                <a:latin typeface="+mn-lt"/>
              </a:rPr>
              <a:t>Here are some key insights that we gained from the keyword research process:</a:t>
            </a:r>
          </a:p>
          <a:p>
            <a:pPr marL="114300" indent="0">
              <a:buNone/>
            </a:pPr>
            <a:r>
              <a:rPr lang="en-US" sz="1400" b="1" dirty="0">
                <a:solidFill>
                  <a:schemeClr val="tx1"/>
                </a:solidFill>
                <a:latin typeface="+mn-lt"/>
              </a:rPr>
              <a:t>1. Search Demand and Interest</a:t>
            </a:r>
            <a:r>
              <a:rPr lang="en-US" sz="1400" dirty="0">
                <a:solidFill>
                  <a:schemeClr val="tx1"/>
                </a:solidFill>
                <a:latin typeface="+mn-lt"/>
              </a:rPr>
              <a:t>: Keyword research provides an understanding of the search demand and interest in specific herbal products. It reveals which products or herbal remedies are most sought after by users and can help prioritize content and marketing efforts accordingly.</a:t>
            </a:r>
          </a:p>
          <a:p>
            <a:pPr marL="114300" indent="0">
              <a:buNone/>
            </a:pPr>
            <a:r>
              <a:rPr lang="en-US" sz="1400" b="1" dirty="0">
                <a:solidFill>
                  <a:schemeClr val="tx1"/>
                </a:solidFill>
                <a:latin typeface="+mn-lt"/>
              </a:rPr>
              <a:t>2. Target Audience Behavior</a:t>
            </a:r>
            <a:r>
              <a:rPr lang="en-US" sz="1400" dirty="0">
                <a:solidFill>
                  <a:schemeClr val="tx1"/>
                </a:solidFill>
                <a:latin typeface="+mn-lt"/>
              </a:rPr>
              <a:t>: Keyword research sheds light on how the target audience searches for herbal products. It helps in identifying the language and phrases used by potential customers, enabling businesses to better communicate with their audience.</a:t>
            </a:r>
          </a:p>
          <a:p>
            <a:pPr marL="114300" indent="0">
              <a:buNone/>
            </a:pPr>
            <a:r>
              <a:rPr lang="en-US" sz="1400" b="1" dirty="0">
                <a:solidFill>
                  <a:schemeClr val="tx1"/>
                </a:solidFill>
                <a:latin typeface="+mn-lt"/>
              </a:rPr>
              <a:t>3. Seasonal Trends</a:t>
            </a:r>
            <a:r>
              <a:rPr lang="en-US" sz="1400" dirty="0">
                <a:solidFill>
                  <a:schemeClr val="tx1"/>
                </a:solidFill>
                <a:latin typeface="+mn-lt"/>
              </a:rPr>
              <a:t>: Analyzing keyword trends over time can unveil seasonal variations in demand for herbal products. This insight can be leveraged to create timely content or promotional campaigns to capitalize on peak demand periods.</a:t>
            </a:r>
          </a:p>
          <a:p>
            <a:pPr marL="114300" indent="0">
              <a:buNone/>
            </a:pPr>
            <a:r>
              <a:rPr lang="en-US" sz="1400" b="1" dirty="0">
                <a:solidFill>
                  <a:schemeClr val="tx1"/>
                </a:solidFill>
                <a:latin typeface="+mn-lt"/>
              </a:rPr>
              <a:t>4. Long-Tail Keyword Insights</a:t>
            </a:r>
            <a:r>
              <a:rPr lang="en-US" sz="1400" dirty="0">
                <a:solidFill>
                  <a:schemeClr val="tx1"/>
                </a:solidFill>
                <a:latin typeface="+mn-lt"/>
              </a:rPr>
              <a:t>: Long-tail keywords of ten have lower search volume but are highly specific and targeted. Keyword research helps identify long-tail keyword opportunities that can at tract more qualified leads and potential customers interested in specific herbal solutions.</a:t>
            </a:r>
          </a:p>
          <a:p>
            <a:pPr marL="114300" indent="0">
              <a:buNone/>
            </a:pPr>
            <a:r>
              <a:rPr lang="en-US" sz="1400" b="1" dirty="0">
                <a:solidFill>
                  <a:schemeClr val="tx1"/>
                </a:solidFill>
                <a:latin typeface="+mn-lt"/>
              </a:rPr>
              <a:t>5. Competitor Analysis</a:t>
            </a:r>
            <a:r>
              <a:rPr lang="en-US" sz="1400" dirty="0">
                <a:solidFill>
                  <a:schemeClr val="tx1"/>
                </a:solidFill>
                <a:latin typeface="+mn-lt"/>
              </a:rPr>
              <a:t>: Keyword research can reveal the keywords that competitors are targeting. Analyzing competitor strategies helps businesses understand their competitive landscape and find ways to differentiate their offerings.</a:t>
            </a:r>
          </a:p>
          <a:p>
            <a:pPr marL="114300" indent="0">
              <a:buNone/>
            </a:pPr>
            <a:r>
              <a:rPr lang="en-US" sz="1400" b="1" dirty="0">
                <a:solidFill>
                  <a:schemeClr val="tx1"/>
                </a:solidFill>
                <a:latin typeface="+mn-lt"/>
              </a:rPr>
              <a:t>6. User Pain Points</a:t>
            </a:r>
            <a:r>
              <a:rPr lang="en-US" sz="1400" dirty="0">
                <a:solidFill>
                  <a:schemeClr val="tx1"/>
                </a:solidFill>
                <a:latin typeface="+mn-lt"/>
              </a:rPr>
              <a:t>: Keywords related to specific health conditions or concerns can reveal users' pain points. This insight helps businesses tailor their messaging and product offerings to address these pain points effectively.</a:t>
            </a:r>
          </a:p>
          <a:p>
            <a:pPr marL="114300" indent="0">
              <a:buNone/>
            </a:pPr>
            <a:endParaRPr lang="en-US" sz="1400" dirty="0">
              <a:latin typeface="+mn-lt"/>
            </a:endParaRPr>
          </a:p>
        </p:txBody>
      </p:sp>
    </p:spTree>
    <p:extLst>
      <p:ext uri="{BB962C8B-B14F-4D97-AF65-F5344CB8AC3E}">
        <p14:creationId xmlns:p14="http://schemas.microsoft.com/office/powerpoint/2010/main" val="3868960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635107" y="278129"/>
            <a:ext cx="4183568" cy="78633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98" name="Google Shape;98;p20"/>
          <p:cNvSpPr txBox="1"/>
          <p:nvPr/>
        </p:nvSpPr>
        <p:spPr>
          <a:xfrm>
            <a:off x="366388" y="1243753"/>
            <a:ext cx="4256648" cy="341629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Content Idea Generation &amp; Strategy:</a:t>
            </a:r>
            <a:r>
              <a:rPr lang="en-GB" dirty="0"/>
              <a:t> Create a content calendar for the remaining month of July by brainstorming content themes, exploring various formats like blog posts, videos, infographics, podcasts, and interactive quizzes, and scheduling publication dates mainly on Facebook &amp; Instagram. </a:t>
            </a:r>
            <a:br>
              <a:rPr lang="en-GB" dirty="0"/>
            </a:br>
            <a:br>
              <a:rPr lang="en-GB" dirty="0"/>
            </a:br>
            <a:r>
              <a:rPr lang="en-GB" dirty="0"/>
              <a:t>And include the strategy, aim and the idea behind these posts and story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a:t>
            </a:r>
            <a:r>
              <a:rPr lang="en-GB" u="sng" dirty="0">
                <a:solidFill>
                  <a:schemeClr val="hlink"/>
                </a:solidFill>
                <a:hlinkClick r:id="rId3"/>
              </a:rPr>
              <a:t>Content Calendar Example</a:t>
            </a:r>
            <a:r>
              <a:rPr lang="en-GB" dirty="0"/>
              <a:t> (Try creating a table for the month of august)</a:t>
            </a:r>
            <a:endParaRPr dirty="0"/>
          </a:p>
        </p:txBody>
      </p:sp>
      <p:pic>
        <p:nvPicPr>
          <p:cNvPr id="2" name="Picture 1"/>
          <p:cNvPicPr>
            <a:picLocks noChangeAspect="1"/>
          </p:cNvPicPr>
          <p:nvPr/>
        </p:nvPicPr>
        <p:blipFill>
          <a:blip r:embed="rId4"/>
          <a:stretch>
            <a:fillRect/>
          </a:stretch>
        </p:blipFill>
        <p:spPr>
          <a:xfrm>
            <a:off x="4656658" y="329653"/>
            <a:ext cx="4194286" cy="4642619"/>
          </a:xfrm>
          <a:prstGeom prst="rect">
            <a:avLst/>
          </a:prstGeom>
        </p:spPr>
      </p:pic>
      <p:sp>
        <p:nvSpPr>
          <p:cNvPr id="3" name="TextBox 2"/>
          <p:cNvSpPr txBox="1"/>
          <p:nvPr/>
        </p:nvSpPr>
        <p:spPr>
          <a:xfrm>
            <a:off x="6009522" y="1128728"/>
            <a:ext cx="476412" cy="338554"/>
          </a:xfrm>
          <a:prstGeom prst="rect">
            <a:avLst/>
          </a:prstGeom>
          <a:noFill/>
        </p:spPr>
        <p:txBody>
          <a:bodyPr wrap="none" rtlCol="0">
            <a:spAutoFit/>
          </a:bodyPr>
          <a:lstStyle/>
          <a:p>
            <a:r>
              <a:rPr lang="en-US" sz="800" dirty="0">
                <a:solidFill>
                  <a:srgbClr val="7030A0"/>
                </a:solidFill>
              </a:rPr>
              <a:t>Post </a:t>
            </a:r>
          </a:p>
          <a:p>
            <a:r>
              <a:rPr lang="en-US" sz="800" dirty="0">
                <a:solidFill>
                  <a:srgbClr val="7030A0"/>
                </a:solidFill>
              </a:rPr>
              <a:t>Reels.</a:t>
            </a:r>
          </a:p>
        </p:txBody>
      </p:sp>
      <p:sp>
        <p:nvSpPr>
          <p:cNvPr id="5" name="TextBox 4"/>
          <p:cNvSpPr txBox="1"/>
          <p:nvPr/>
        </p:nvSpPr>
        <p:spPr>
          <a:xfrm>
            <a:off x="6614295" y="1082561"/>
            <a:ext cx="535037" cy="384721"/>
          </a:xfrm>
          <a:prstGeom prst="rect">
            <a:avLst/>
          </a:prstGeom>
          <a:noFill/>
        </p:spPr>
        <p:txBody>
          <a:bodyPr wrap="square" rtlCol="0">
            <a:spAutoFit/>
          </a:bodyPr>
          <a:lstStyle/>
          <a:p>
            <a:r>
              <a:rPr lang="en-US" sz="800" dirty="0">
                <a:solidFill>
                  <a:srgbClr val="7030A0"/>
                </a:solidFill>
              </a:rPr>
              <a:t>Send </a:t>
            </a:r>
          </a:p>
          <a:p>
            <a:r>
              <a:rPr lang="en-US" sz="800" dirty="0">
                <a:solidFill>
                  <a:srgbClr val="7030A0"/>
                </a:solidFill>
              </a:rPr>
              <a:t>Emails</a:t>
            </a:r>
            <a:r>
              <a:rPr lang="en-US" sz="1100" dirty="0">
                <a:solidFill>
                  <a:srgbClr val="7030A0"/>
                </a:solidFill>
              </a:rPr>
              <a:t>.</a:t>
            </a:r>
          </a:p>
        </p:txBody>
      </p:sp>
      <p:sp>
        <p:nvSpPr>
          <p:cNvPr id="6" name="TextBox 5"/>
          <p:cNvSpPr txBox="1"/>
          <p:nvPr/>
        </p:nvSpPr>
        <p:spPr>
          <a:xfrm>
            <a:off x="7198434" y="2061916"/>
            <a:ext cx="542069" cy="338554"/>
          </a:xfrm>
          <a:prstGeom prst="rect">
            <a:avLst/>
          </a:prstGeom>
          <a:noFill/>
        </p:spPr>
        <p:txBody>
          <a:bodyPr wrap="square" rtlCol="0">
            <a:spAutoFit/>
          </a:bodyPr>
          <a:lstStyle/>
          <a:p>
            <a:r>
              <a:rPr lang="en-US" sz="800" dirty="0">
                <a:solidFill>
                  <a:srgbClr val="7030A0"/>
                </a:solidFill>
              </a:rPr>
              <a:t>Post a blog</a:t>
            </a:r>
          </a:p>
        </p:txBody>
      </p:sp>
      <p:sp>
        <p:nvSpPr>
          <p:cNvPr id="7" name="TextBox 6"/>
          <p:cNvSpPr txBox="1"/>
          <p:nvPr/>
        </p:nvSpPr>
        <p:spPr>
          <a:xfrm>
            <a:off x="5932968" y="2487745"/>
            <a:ext cx="820833" cy="461665"/>
          </a:xfrm>
          <a:prstGeom prst="rect">
            <a:avLst/>
          </a:prstGeom>
          <a:noFill/>
        </p:spPr>
        <p:txBody>
          <a:bodyPr wrap="square" rtlCol="0">
            <a:spAutoFit/>
          </a:bodyPr>
          <a:lstStyle/>
          <a:p>
            <a:r>
              <a:rPr lang="en-US" sz="800" dirty="0">
                <a:solidFill>
                  <a:schemeClr val="bg1"/>
                </a:solidFill>
              </a:rPr>
              <a:t>Post a </a:t>
            </a:r>
            <a:r>
              <a:rPr lang="en-US" sz="800" dirty="0" err="1">
                <a:solidFill>
                  <a:schemeClr val="bg1"/>
                </a:solidFill>
              </a:rPr>
              <a:t>youtube</a:t>
            </a:r>
            <a:r>
              <a:rPr lang="en-US" sz="800" dirty="0">
                <a:solidFill>
                  <a:schemeClr val="bg1"/>
                </a:solidFill>
              </a:rPr>
              <a:t> video</a:t>
            </a:r>
          </a:p>
        </p:txBody>
      </p:sp>
      <p:sp>
        <p:nvSpPr>
          <p:cNvPr id="8" name="TextBox 7"/>
          <p:cNvSpPr txBox="1"/>
          <p:nvPr/>
        </p:nvSpPr>
        <p:spPr>
          <a:xfrm>
            <a:off x="6614295" y="2061916"/>
            <a:ext cx="516089" cy="338554"/>
          </a:xfrm>
          <a:prstGeom prst="rect">
            <a:avLst/>
          </a:prstGeom>
          <a:noFill/>
        </p:spPr>
        <p:txBody>
          <a:bodyPr wrap="square" rtlCol="0">
            <a:spAutoFit/>
          </a:bodyPr>
          <a:lstStyle/>
          <a:p>
            <a:r>
              <a:rPr lang="en-US" sz="800" dirty="0">
                <a:solidFill>
                  <a:srgbClr val="7030A0"/>
                </a:solidFill>
              </a:rPr>
              <a:t>Post a video</a:t>
            </a:r>
          </a:p>
        </p:txBody>
      </p:sp>
      <p:sp>
        <p:nvSpPr>
          <p:cNvPr id="9" name="TextBox 8"/>
          <p:cNvSpPr txBox="1"/>
          <p:nvPr/>
        </p:nvSpPr>
        <p:spPr>
          <a:xfrm>
            <a:off x="8298622" y="2364635"/>
            <a:ext cx="691929" cy="584775"/>
          </a:xfrm>
          <a:prstGeom prst="rect">
            <a:avLst/>
          </a:prstGeom>
          <a:noFill/>
        </p:spPr>
        <p:txBody>
          <a:bodyPr wrap="square" rtlCol="0">
            <a:spAutoFit/>
          </a:bodyPr>
          <a:lstStyle/>
          <a:p>
            <a:r>
              <a:rPr lang="en-US" sz="800" dirty="0">
                <a:solidFill>
                  <a:schemeClr val="bg1"/>
                </a:solidFill>
              </a:rPr>
              <a:t>Run an health awareness</a:t>
            </a:r>
          </a:p>
          <a:p>
            <a:r>
              <a:rPr lang="en-US" sz="800" dirty="0">
                <a:solidFill>
                  <a:schemeClr val="bg1"/>
                </a:solidFill>
              </a:rPr>
              <a:t>campaign</a:t>
            </a:r>
          </a:p>
        </p:txBody>
      </p:sp>
      <p:sp>
        <p:nvSpPr>
          <p:cNvPr id="10" name="TextBox 9"/>
          <p:cNvSpPr txBox="1"/>
          <p:nvPr/>
        </p:nvSpPr>
        <p:spPr>
          <a:xfrm>
            <a:off x="4818675" y="3527821"/>
            <a:ext cx="601061" cy="338554"/>
          </a:xfrm>
          <a:prstGeom prst="rect">
            <a:avLst/>
          </a:prstGeom>
          <a:noFill/>
        </p:spPr>
        <p:txBody>
          <a:bodyPr wrap="square" rtlCol="0">
            <a:spAutoFit/>
          </a:bodyPr>
          <a:lstStyle/>
          <a:p>
            <a:r>
              <a:rPr lang="en-US" sz="800" dirty="0">
                <a:solidFill>
                  <a:srgbClr val="7030A0"/>
                </a:solidFill>
              </a:rPr>
              <a:t>Put out a tweet.</a:t>
            </a:r>
          </a:p>
        </p:txBody>
      </p:sp>
      <p:sp>
        <p:nvSpPr>
          <p:cNvPr id="11" name="TextBox 10"/>
          <p:cNvSpPr txBox="1"/>
          <p:nvPr/>
        </p:nvSpPr>
        <p:spPr>
          <a:xfrm>
            <a:off x="5968753" y="2901204"/>
            <a:ext cx="641363" cy="338554"/>
          </a:xfrm>
          <a:prstGeom prst="rect">
            <a:avLst/>
          </a:prstGeom>
          <a:noFill/>
        </p:spPr>
        <p:txBody>
          <a:bodyPr wrap="square" rtlCol="0">
            <a:spAutoFit/>
          </a:bodyPr>
          <a:lstStyle/>
          <a:p>
            <a:r>
              <a:rPr lang="en-US" sz="800" dirty="0">
                <a:solidFill>
                  <a:srgbClr val="7030A0"/>
                </a:solidFill>
              </a:rPr>
              <a:t>Facebook post</a:t>
            </a:r>
          </a:p>
        </p:txBody>
      </p:sp>
      <p:sp>
        <p:nvSpPr>
          <p:cNvPr id="12" name="TextBox 11"/>
          <p:cNvSpPr txBox="1"/>
          <p:nvPr/>
        </p:nvSpPr>
        <p:spPr>
          <a:xfrm>
            <a:off x="6520641" y="3506532"/>
            <a:ext cx="628691" cy="338554"/>
          </a:xfrm>
          <a:prstGeom prst="rect">
            <a:avLst/>
          </a:prstGeom>
          <a:noFill/>
        </p:spPr>
        <p:txBody>
          <a:bodyPr wrap="square" rtlCol="0">
            <a:spAutoFit/>
          </a:bodyPr>
          <a:lstStyle/>
          <a:p>
            <a:r>
              <a:rPr lang="en-US" sz="800" dirty="0">
                <a:solidFill>
                  <a:srgbClr val="7030A0"/>
                </a:solidFill>
              </a:rPr>
              <a:t>Upload </a:t>
            </a:r>
            <a:r>
              <a:rPr lang="en-US" sz="800" dirty="0" err="1">
                <a:solidFill>
                  <a:srgbClr val="7030A0"/>
                </a:solidFill>
              </a:rPr>
              <a:t>tiktoks</a:t>
            </a:r>
            <a:endParaRPr lang="en-US" sz="800" dirty="0">
              <a:solidFill>
                <a:srgbClr val="7030A0"/>
              </a:solidFill>
            </a:endParaRPr>
          </a:p>
        </p:txBody>
      </p:sp>
      <p:sp>
        <p:nvSpPr>
          <p:cNvPr id="13" name="TextBox 12"/>
          <p:cNvSpPr txBox="1"/>
          <p:nvPr/>
        </p:nvSpPr>
        <p:spPr>
          <a:xfrm>
            <a:off x="8312680" y="3239758"/>
            <a:ext cx="538264" cy="584775"/>
          </a:xfrm>
          <a:prstGeom prst="rect">
            <a:avLst/>
          </a:prstGeom>
          <a:noFill/>
        </p:spPr>
        <p:txBody>
          <a:bodyPr wrap="square" rtlCol="0">
            <a:spAutoFit/>
          </a:bodyPr>
          <a:lstStyle/>
          <a:p>
            <a:r>
              <a:rPr lang="en-US" sz="800" dirty="0">
                <a:solidFill>
                  <a:schemeClr val="bg1"/>
                </a:solidFill>
              </a:rPr>
              <a:t>IG live about the brand</a:t>
            </a:r>
          </a:p>
        </p:txBody>
      </p:sp>
      <p:sp>
        <p:nvSpPr>
          <p:cNvPr id="14" name="TextBox 13"/>
          <p:cNvSpPr txBox="1"/>
          <p:nvPr/>
        </p:nvSpPr>
        <p:spPr>
          <a:xfrm>
            <a:off x="7198434" y="3773224"/>
            <a:ext cx="638691" cy="461665"/>
          </a:xfrm>
          <a:prstGeom prst="rect">
            <a:avLst/>
          </a:prstGeom>
          <a:noFill/>
        </p:spPr>
        <p:txBody>
          <a:bodyPr wrap="square" rtlCol="0">
            <a:spAutoFit/>
          </a:bodyPr>
          <a:lstStyle/>
          <a:p>
            <a:r>
              <a:rPr lang="en-US" sz="800" dirty="0" err="1">
                <a:solidFill>
                  <a:srgbClr val="7030A0"/>
                </a:solidFill>
              </a:rPr>
              <a:t>Instagramgiveaway</a:t>
            </a:r>
            <a:r>
              <a:rPr lang="en-US" sz="800" dirty="0">
                <a:solidFill>
                  <a:srgbClr val="7030A0"/>
                </a:solidFill>
              </a:rPr>
              <a:t> contest</a:t>
            </a:r>
          </a:p>
        </p:txBody>
      </p:sp>
      <p:sp>
        <p:nvSpPr>
          <p:cNvPr id="15" name="TextBox 14"/>
          <p:cNvSpPr txBox="1"/>
          <p:nvPr/>
        </p:nvSpPr>
        <p:spPr>
          <a:xfrm>
            <a:off x="8324216" y="3834779"/>
            <a:ext cx="640742" cy="338554"/>
          </a:xfrm>
          <a:prstGeom prst="rect">
            <a:avLst/>
          </a:prstGeom>
          <a:noFill/>
        </p:spPr>
        <p:txBody>
          <a:bodyPr wrap="square" rtlCol="0">
            <a:spAutoFit/>
          </a:bodyPr>
          <a:lstStyle/>
          <a:p>
            <a:r>
              <a:rPr lang="en-US" sz="800" dirty="0">
                <a:solidFill>
                  <a:srgbClr val="7030A0"/>
                </a:solidFill>
              </a:rPr>
              <a:t>Facebook live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588323" y="0"/>
            <a:ext cx="7610100"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chemeClr val="tx1"/>
                </a:solidFill>
              </a:rPr>
              <a:t>Part 3: Content Ideas and Marketing Strategies</a:t>
            </a:r>
            <a:endParaRPr sz="1700" dirty="0">
              <a:solidFill>
                <a:schemeClr val="tx1"/>
              </a:solidFill>
            </a:endParaRPr>
          </a:p>
        </p:txBody>
      </p:sp>
      <p:sp>
        <p:nvSpPr>
          <p:cNvPr id="104" name="Google Shape;104;p21"/>
          <p:cNvSpPr txBox="1"/>
          <p:nvPr/>
        </p:nvSpPr>
        <p:spPr>
          <a:xfrm>
            <a:off x="175002" y="108329"/>
            <a:ext cx="8377200" cy="535528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solidFill>
                  <a:schemeClr val="tx1"/>
                </a:solidFill>
              </a:rPr>
              <a:t>Reflect on the content ideas and marketing strategies process, discussing the challenges encountered and lessons learned.</a:t>
            </a:r>
          </a:p>
          <a:p>
            <a:pPr marL="425450" lvl="0" indent="-285750" algn="l" rtl="0">
              <a:spcBef>
                <a:spcPts val="0"/>
              </a:spcBef>
              <a:spcAft>
                <a:spcPts val="0"/>
              </a:spcAft>
              <a:buSzPts val="1400"/>
              <a:buFont typeface="Wingdings" panose="05000000000000000000" pitchFamily="2" charset="2"/>
              <a:buChar char="Ø"/>
            </a:pPr>
            <a:r>
              <a:rPr lang="en-GB" b="1" dirty="0">
                <a:solidFill>
                  <a:schemeClr val="tx1"/>
                </a:solidFill>
              </a:rPr>
              <a:t>Content ideas and marketing strategies process: </a:t>
            </a:r>
          </a:p>
          <a:p>
            <a:pPr marL="139700" lvl="0" algn="l" rtl="0">
              <a:spcBef>
                <a:spcPts val="0"/>
              </a:spcBef>
              <a:spcAft>
                <a:spcPts val="0"/>
              </a:spcAft>
              <a:buSzPts val="1400"/>
            </a:pPr>
            <a:r>
              <a:rPr lang="en-GB" dirty="0">
                <a:solidFill>
                  <a:schemeClr val="tx1"/>
                </a:solidFill>
              </a:rPr>
              <a:t>The process of getting content ideas and marketing strategies has been relatively challenging and creative. We researched about the brand, their tagine, their USP </a:t>
            </a:r>
            <a:r>
              <a:rPr lang="en-GB" dirty="0" err="1">
                <a:solidFill>
                  <a:schemeClr val="tx1"/>
                </a:solidFill>
              </a:rPr>
              <a:t>etc</a:t>
            </a:r>
            <a:r>
              <a:rPr lang="en-GB" dirty="0">
                <a:solidFill>
                  <a:schemeClr val="tx1"/>
                </a:solidFill>
              </a:rPr>
              <a:t> to understand what exactly it is that the brand is providing to its consumers. After we understood our brand, finding our target audience was easy. After some research we developed content and marketing strategies that would actually get some response and engagement from the audience. We developed social media content and ran email ad campaigns and also we had run seo keyword research.</a:t>
            </a:r>
          </a:p>
          <a:p>
            <a:pPr marL="425450" lvl="0" indent="-285750" algn="l" rtl="0">
              <a:spcBef>
                <a:spcPts val="0"/>
              </a:spcBef>
              <a:spcAft>
                <a:spcPts val="0"/>
              </a:spcAft>
              <a:buSzPts val="1400"/>
              <a:buFont typeface="Wingdings" panose="05000000000000000000" pitchFamily="2" charset="2"/>
              <a:buChar char="Ø"/>
            </a:pPr>
            <a:r>
              <a:rPr lang="en-GB" b="1" dirty="0">
                <a:solidFill>
                  <a:schemeClr val="tx1"/>
                </a:solidFill>
              </a:rPr>
              <a:t>Challenges encountered:</a:t>
            </a:r>
          </a:p>
          <a:p>
            <a:pPr marL="482600" lvl="0" indent="-342900" algn="l" rtl="0">
              <a:spcBef>
                <a:spcPts val="0"/>
              </a:spcBef>
              <a:spcAft>
                <a:spcPts val="0"/>
              </a:spcAft>
              <a:buSzPts val="1400"/>
              <a:buFont typeface="+mj-lt"/>
              <a:buAutoNum type="arabicPeriod"/>
            </a:pPr>
            <a:r>
              <a:rPr lang="en-GB" dirty="0">
                <a:solidFill>
                  <a:schemeClr val="tx1"/>
                </a:solidFill>
              </a:rPr>
              <a:t>Understanding the brand and target audience.</a:t>
            </a:r>
          </a:p>
          <a:p>
            <a:pPr marL="482600" lvl="0" indent="-342900" algn="l" rtl="0">
              <a:spcBef>
                <a:spcPts val="0"/>
              </a:spcBef>
              <a:spcAft>
                <a:spcPts val="0"/>
              </a:spcAft>
              <a:buSzPts val="1400"/>
              <a:buFont typeface="+mj-lt"/>
              <a:buAutoNum type="arabicPeriod"/>
            </a:pPr>
            <a:r>
              <a:rPr lang="en-GB" dirty="0">
                <a:solidFill>
                  <a:schemeClr val="tx1"/>
                </a:solidFill>
              </a:rPr>
              <a:t>Creating engaging and informative content.</a:t>
            </a:r>
          </a:p>
          <a:p>
            <a:pPr marL="482600" lvl="0" indent="-342900" algn="l" rtl="0">
              <a:spcBef>
                <a:spcPts val="0"/>
              </a:spcBef>
              <a:spcAft>
                <a:spcPts val="0"/>
              </a:spcAft>
              <a:buSzPts val="1400"/>
              <a:buFont typeface="+mj-lt"/>
              <a:buAutoNum type="arabicPeriod"/>
            </a:pPr>
            <a:r>
              <a:rPr lang="en-GB" dirty="0">
                <a:solidFill>
                  <a:schemeClr val="tx1"/>
                </a:solidFill>
              </a:rPr>
              <a:t>Promoting a balanced message.</a:t>
            </a:r>
          </a:p>
          <a:p>
            <a:pPr marL="482600" lvl="0" indent="-342900" algn="l" rtl="0">
              <a:spcBef>
                <a:spcPts val="0"/>
              </a:spcBef>
              <a:spcAft>
                <a:spcPts val="0"/>
              </a:spcAft>
              <a:buSzPts val="1400"/>
              <a:buFont typeface="+mj-lt"/>
              <a:buAutoNum type="arabicPeriod"/>
            </a:pPr>
            <a:r>
              <a:rPr lang="en-GB" dirty="0">
                <a:solidFill>
                  <a:schemeClr val="tx1"/>
                </a:solidFill>
              </a:rPr>
              <a:t>Building an engaging community.</a:t>
            </a:r>
          </a:p>
          <a:p>
            <a:pPr marL="425450" lvl="0" indent="-285750" algn="l" rtl="0">
              <a:spcBef>
                <a:spcPts val="0"/>
              </a:spcBef>
              <a:spcAft>
                <a:spcPts val="0"/>
              </a:spcAft>
              <a:buSzPts val="1400"/>
              <a:buFont typeface="Wingdings" panose="05000000000000000000" pitchFamily="2" charset="2"/>
              <a:buChar char="Ø"/>
            </a:pPr>
            <a:r>
              <a:rPr lang="en-GB" b="1" dirty="0">
                <a:solidFill>
                  <a:schemeClr val="tx1"/>
                </a:solidFill>
              </a:rPr>
              <a:t>Lessons learnt:</a:t>
            </a:r>
          </a:p>
          <a:p>
            <a:pPr marL="482600" lvl="0" indent="-342900" algn="l" rtl="0">
              <a:spcBef>
                <a:spcPts val="0"/>
              </a:spcBef>
              <a:spcAft>
                <a:spcPts val="0"/>
              </a:spcAft>
              <a:buSzPts val="1400"/>
              <a:buFont typeface="+mj-lt"/>
              <a:buAutoNum type="arabicPeriod"/>
            </a:pPr>
            <a:r>
              <a:rPr lang="en-GB" dirty="0">
                <a:solidFill>
                  <a:schemeClr val="tx1"/>
                </a:solidFill>
              </a:rPr>
              <a:t>Investing time in understanding the brand and target audience at the initial stage can make the rest of the process effective.</a:t>
            </a:r>
          </a:p>
          <a:p>
            <a:pPr marL="482600" lvl="0" indent="-342900">
              <a:buSzPts val="1400"/>
              <a:buFont typeface="+mj-lt"/>
              <a:buAutoNum type="arabicPeriod"/>
            </a:pPr>
            <a:r>
              <a:rPr lang="en-US" dirty="0"/>
              <a:t>Offering valuable tips and insights without making health claims can enhance audience trust.</a:t>
            </a:r>
          </a:p>
          <a:p>
            <a:pPr marL="482600" lvl="0" indent="-342900">
              <a:buSzPts val="1400"/>
              <a:buFont typeface="+mj-lt"/>
              <a:buAutoNum type="arabicPeriod"/>
            </a:pPr>
            <a:r>
              <a:rPr lang="en-US" dirty="0"/>
              <a:t>Providing evidence-based information to support product claims can enhance credibility.</a:t>
            </a:r>
          </a:p>
          <a:p>
            <a:pPr marL="482600" lvl="0" indent="-342900">
              <a:buSzPts val="1400"/>
              <a:buFont typeface="+mj-lt"/>
              <a:buAutoNum type="arabicPeriod"/>
            </a:pPr>
            <a:r>
              <a:rPr lang="en-US" dirty="0"/>
              <a:t>Engaging with the audience through social media, email newsletters, and interactive content can foster a loyal community. Responding to feedback and addressing customer concerns promptly can build trust.</a:t>
            </a:r>
            <a:endParaRPr lang="en-GB" dirty="0">
              <a:solidFill>
                <a:schemeClr val="tx1"/>
              </a:solidFill>
            </a:endParaRPr>
          </a:p>
          <a:p>
            <a:pPr marL="139700" lvl="0" algn="l" rtl="0">
              <a:spcBef>
                <a:spcPts val="0"/>
              </a:spcBef>
              <a:spcAft>
                <a:spcPts val="0"/>
              </a:spcAft>
              <a:buSzPts val="1400"/>
            </a:pPr>
            <a:endParaRPr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10" name="Google Shape;110;p22"/>
          <p:cNvSpPr txBox="1"/>
          <p:nvPr/>
        </p:nvSpPr>
        <p:spPr>
          <a:xfrm>
            <a:off x="181350" y="1324002"/>
            <a:ext cx="8555222" cy="39087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Post Creation: </a:t>
            </a:r>
            <a:endParaRPr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solidFill>
                <a:schemeClr val="tx1"/>
              </a:solidFil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GB" b="1" dirty="0"/>
              <a:t>Format 1</a:t>
            </a:r>
            <a:r>
              <a:rPr lang="en-GB" dirty="0"/>
              <a:t>: Blog article</a:t>
            </a:r>
          </a:p>
          <a:p>
            <a:pPr marL="0" lvl="0" indent="0" algn="l" rtl="0">
              <a:spcBef>
                <a:spcPts val="0"/>
              </a:spcBef>
              <a:spcAft>
                <a:spcPts val="0"/>
              </a:spcAft>
              <a:buNone/>
            </a:pPr>
            <a:r>
              <a:rPr lang="en-US" b="1" dirty="0"/>
              <a:t>Aim</a:t>
            </a:r>
            <a:r>
              <a:rPr lang="en-US" dirty="0"/>
              <a:t>: Boost seo &amp; give information about Himalaya herbals line of face washes.</a:t>
            </a:r>
          </a:p>
          <a:p>
            <a:pPr marL="0" lvl="0" indent="0" algn="l" rtl="0">
              <a:spcBef>
                <a:spcPts val="0"/>
              </a:spcBef>
              <a:spcAft>
                <a:spcPts val="0"/>
              </a:spcAft>
              <a:buNone/>
            </a:pPr>
            <a:r>
              <a:rPr lang="en-US" b="1" dirty="0"/>
              <a:t>Date</a:t>
            </a:r>
            <a:r>
              <a:rPr lang="en-US" dirty="0"/>
              <a:t>: 10</a:t>
            </a:r>
            <a:r>
              <a:rPr lang="en-US" baseline="30000" dirty="0"/>
              <a:t>th</a:t>
            </a:r>
            <a:r>
              <a:rPr lang="en-US" dirty="0"/>
              <a:t> August 2023</a:t>
            </a:r>
          </a:p>
          <a:p>
            <a:pPr marL="0" lvl="0" indent="0" algn="l" rtl="0">
              <a:spcBef>
                <a:spcPts val="0"/>
              </a:spcBef>
              <a:spcAft>
                <a:spcPts val="0"/>
              </a:spcAft>
              <a:buNone/>
            </a:pPr>
            <a:r>
              <a:rPr lang="en-US" b="1" dirty="0"/>
              <a:t>Idea</a:t>
            </a:r>
            <a:r>
              <a:rPr lang="en-US" dirty="0"/>
              <a:t>: Himalaya herbals has launched a line of face washes and this blog will cover why these face washes make them a popular choice for skincare enthusiasts worldwide.</a:t>
            </a:r>
          </a:p>
          <a:p>
            <a:pPr lvl="0"/>
            <a:r>
              <a:rPr lang="en-US" b="1" dirty="0"/>
              <a:t>                </a:t>
            </a:r>
            <a:r>
              <a:rPr lang="en-US" sz="1800" b="1" dirty="0"/>
              <a:t>Himalaya Herbals Face Wash: Nature's Bounty for Glowing Skin.</a:t>
            </a:r>
          </a:p>
          <a:p>
            <a:r>
              <a:rPr lang="en-US" b="1" dirty="0"/>
              <a:t>Introduction:</a:t>
            </a:r>
          </a:p>
          <a:p>
            <a:r>
              <a:rPr lang="en-US" dirty="0"/>
              <a:t>When it comes to skincare, finding a product that combines natural ingredients, effective cleansing, and gentle care can be quite a challenge. However, Himalaya Herbals, a renowned name in the herbal healthcare industry, has crafted a range of face washes that effortlessly ticks all the right boxes. With a harmonious blend of </a:t>
            </a:r>
            <a:r>
              <a:rPr lang="en-US" dirty="0" err="1"/>
              <a:t>Ayurvedic</a:t>
            </a:r>
            <a:r>
              <a:rPr lang="en-US" dirty="0"/>
              <a:t> wisdom and modern science, Himalaya Herbals face washes offer a rejuvenating and refreshing experience for your skin. In this blog post, we will explore the key features, </a:t>
            </a:r>
            <a:endParaRPr lang="en-US" b="1" dirty="0"/>
          </a:p>
        </p:txBody>
      </p:sp>
      <p:pic>
        <p:nvPicPr>
          <p:cNvPr id="2" name="Picture 1"/>
          <p:cNvPicPr>
            <a:picLocks noChangeAspect="1"/>
          </p:cNvPicPr>
          <p:nvPr/>
        </p:nvPicPr>
        <p:blipFill>
          <a:blip r:embed="rId3"/>
          <a:stretch>
            <a:fillRect/>
          </a:stretch>
        </p:blipFill>
        <p:spPr>
          <a:xfrm>
            <a:off x="6532644" y="885940"/>
            <a:ext cx="2611357" cy="224853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61615" y="76554"/>
            <a:ext cx="8829276" cy="4895230"/>
          </a:xfrm>
        </p:spPr>
        <p:txBody>
          <a:bodyPr>
            <a:noAutofit/>
          </a:bodyPr>
          <a:lstStyle/>
          <a:p>
            <a:pPr marL="114300" indent="0">
              <a:buNone/>
            </a:pPr>
            <a:r>
              <a:rPr lang="en-US" sz="1400" dirty="0">
                <a:solidFill>
                  <a:schemeClr val="tx1"/>
                </a:solidFill>
                <a:latin typeface="+mn-lt"/>
              </a:rPr>
              <a:t>,benefits, and unique aspects of Himalaya Herbals face washes that make them a popular choice for skincare enthusiasts worldwide.</a:t>
            </a:r>
          </a:p>
          <a:p>
            <a:pPr marL="114300" indent="0">
              <a:buNone/>
            </a:pPr>
            <a:r>
              <a:rPr lang="en-US" sz="1400" b="1" dirty="0">
                <a:solidFill>
                  <a:schemeClr val="tx1"/>
                </a:solidFill>
                <a:latin typeface="+mn-lt"/>
              </a:rPr>
              <a:t>Harnessing the Power of Ayurveda:</a:t>
            </a:r>
          </a:p>
          <a:p>
            <a:pPr marL="114300" indent="0">
              <a:buNone/>
            </a:pPr>
            <a:r>
              <a:rPr lang="en-US" sz="1400" dirty="0">
                <a:solidFill>
                  <a:schemeClr val="tx1"/>
                </a:solidFill>
                <a:latin typeface="+mn-lt"/>
              </a:rPr>
              <a:t>Himalaya Herbals is deeply rooted in </a:t>
            </a:r>
            <a:r>
              <a:rPr lang="en-US" sz="1400" dirty="0" err="1">
                <a:solidFill>
                  <a:schemeClr val="tx1"/>
                </a:solidFill>
                <a:latin typeface="+mn-lt"/>
              </a:rPr>
              <a:t>Ayurvedic</a:t>
            </a:r>
            <a:r>
              <a:rPr lang="en-US" sz="1400" dirty="0">
                <a:solidFill>
                  <a:schemeClr val="tx1"/>
                </a:solidFill>
                <a:latin typeface="+mn-lt"/>
              </a:rPr>
              <a:t> traditions, and its face wash range proudly reflects this heritage. The brand's experts carefully select botanical extracts and natural ingredients with proven skincare benefits, ensuring that your skin receives the best that nature has to offer. These face washes are enriched with herbs like Neem, Aloe Vera, Turmeric, Cucumber, and Papaya, known for their cleansing, moisturizing, and nourishing properties.</a:t>
            </a:r>
          </a:p>
          <a:p>
            <a:pPr marL="114300" indent="0">
              <a:buNone/>
            </a:pPr>
            <a:r>
              <a:rPr lang="en-US" sz="1400" b="1" dirty="0">
                <a:solidFill>
                  <a:schemeClr val="tx1"/>
                </a:solidFill>
                <a:latin typeface="+mn-lt"/>
              </a:rPr>
              <a:t>Gentle Yet Effective Cleansing:</a:t>
            </a:r>
          </a:p>
          <a:p>
            <a:pPr marL="114300" indent="0">
              <a:buNone/>
            </a:pPr>
            <a:r>
              <a:rPr lang="en-US" sz="1400" dirty="0">
                <a:solidFill>
                  <a:schemeClr val="tx1"/>
                </a:solidFill>
                <a:latin typeface="+mn-lt"/>
              </a:rPr>
              <a:t>One of the standout features of Himalaya Herbals face washes is their ability to cleanse the skin thoroughly without causing dryness or irritation. The gentle formulation ensures that dirt, impurities, and excess oil are removed effectively, leaving your skin feeling fresh and revitalized after each use. The face washes are suitable for all skin types, including sensitive skin, making them a go-to option for anyone seeking a non-aggressive yet efficient cleanser.</a:t>
            </a:r>
          </a:p>
          <a:p>
            <a:pPr marL="114300" indent="0">
              <a:buNone/>
            </a:pPr>
            <a:r>
              <a:rPr lang="en-US" sz="1400" b="1" dirty="0">
                <a:solidFill>
                  <a:schemeClr val="tx1"/>
                </a:solidFill>
                <a:latin typeface="+mn-lt"/>
              </a:rPr>
              <a:t>Targeted Solutions for Specific Skin Concerns:</a:t>
            </a:r>
          </a:p>
          <a:p>
            <a:pPr marL="114300" indent="0">
              <a:buNone/>
            </a:pPr>
            <a:r>
              <a:rPr lang="en-US" sz="1400" dirty="0">
                <a:solidFill>
                  <a:schemeClr val="tx1"/>
                </a:solidFill>
                <a:latin typeface="+mn-lt"/>
              </a:rPr>
              <a:t>Himalaya Herbals offers a diverse range of face washes, each designed to address specific skincare needs. Whether you're dealing with acne-prone skin, oily skin, or simply looking for a brightening and glowing complexion, there's a Himalaya Herbals face wash tailored for you. Their Neem Face Wash helps combat acne and pimples, while the Moisturizing Aloe Vera Face Wash soothes and hydrates dry skin. For a radiant glow, you can try their Fairness </a:t>
            </a:r>
            <a:r>
              <a:rPr lang="en-US" sz="1400" dirty="0" err="1">
                <a:solidFill>
                  <a:schemeClr val="tx1"/>
                </a:solidFill>
                <a:latin typeface="+mn-lt"/>
              </a:rPr>
              <a:t>Kesar</a:t>
            </a:r>
            <a:r>
              <a:rPr lang="en-US" sz="1400" dirty="0">
                <a:solidFill>
                  <a:schemeClr val="tx1"/>
                </a:solidFill>
                <a:latin typeface="+mn-lt"/>
              </a:rPr>
              <a:t> Face Wash enriched with Saffron.</a:t>
            </a:r>
          </a:p>
          <a:p>
            <a:pPr marL="114300" indent="0">
              <a:buNone/>
            </a:pPr>
            <a:endParaRPr lang="en-US" sz="1200" dirty="0">
              <a:latin typeface="+mn-lt"/>
            </a:endParaRPr>
          </a:p>
          <a:p>
            <a:pPr marL="114300" indent="0">
              <a:buNone/>
            </a:pPr>
            <a:r>
              <a:rPr lang="en-US" sz="1200" dirty="0">
                <a:latin typeface="+mn-lt"/>
              </a:rPr>
              <a:t>Free from Harmful Chemicals:</a:t>
            </a:r>
          </a:p>
          <a:p>
            <a:pPr marL="114300" indent="0">
              <a:buNone/>
            </a:pPr>
            <a:r>
              <a:rPr lang="en-US" sz="1200" dirty="0">
                <a:latin typeface="+mn-lt"/>
              </a:rPr>
              <a:t>One of the most significant advantages of using Himalaya Herbals face washes is that they are free from harsh chemicals like parabens, SLS, and synthetic colors. Instead, they rely on natural ingredients and advanced scientific processes to deliver skincare benefits without any harmful side effects. This ensures that you can trust the brand to take care of your skin with utmost care and integrity.</a:t>
            </a:r>
          </a:p>
          <a:p>
            <a:pPr marL="114300" indent="0">
              <a:buNone/>
            </a:pPr>
            <a:endParaRPr lang="en-US" sz="1200" dirty="0">
              <a:latin typeface="+mn-lt"/>
            </a:endParaRPr>
          </a:p>
          <a:p>
            <a:pPr marL="114300" indent="0">
              <a:buNone/>
            </a:pPr>
            <a:r>
              <a:rPr lang="en-US" sz="1200" dirty="0">
                <a:latin typeface="+mn-lt"/>
              </a:rPr>
              <a:t>Environmentally Conscious:</a:t>
            </a:r>
          </a:p>
          <a:p>
            <a:pPr marL="114300" indent="0">
              <a:buNone/>
            </a:pPr>
            <a:r>
              <a:rPr lang="en-US" sz="1200" dirty="0">
                <a:latin typeface="+mn-lt"/>
              </a:rPr>
              <a:t>Himalaya Herbals demonstrates its commitment to environmental sustainability by employing eco-friendly practices throughout its product development process. From responsibly sourced ingredients to recyclable packaging, the brand strives to reduce its carbon footprint and contribute positively to the planet.</a:t>
            </a:r>
          </a:p>
          <a:p>
            <a:pPr marL="114300" indent="0">
              <a:buNone/>
            </a:pPr>
            <a:endParaRPr lang="en-US" sz="1200" dirty="0">
              <a:latin typeface="+mn-lt"/>
            </a:endParaRPr>
          </a:p>
          <a:p>
            <a:pPr marL="114300" indent="0">
              <a:buNone/>
            </a:pPr>
            <a:r>
              <a:rPr lang="en-US" sz="1200" dirty="0">
                <a:latin typeface="+mn-lt"/>
              </a:rPr>
              <a:t>Conclusion:</a:t>
            </a:r>
          </a:p>
          <a:p>
            <a:pPr marL="114300" indent="0">
              <a:buNone/>
            </a:pPr>
            <a:endParaRPr lang="en-US" sz="1200" dirty="0">
              <a:latin typeface="+mn-lt"/>
            </a:endParaRPr>
          </a:p>
          <a:p>
            <a:pPr marL="114300" indent="0">
              <a:buNone/>
            </a:pPr>
            <a:r>
              <a:rPr lang="en-US" sz="1200" dirty="0">
                <a:latin typeface="+mn-lt"/>
              </a:rPr>
              <a:t>Himalaya Herbals Face Wash is a testament to the brand's dedication to providing consumers with effective, natural, and sustainable skincare solutions. With a wide array of face washes tailored to different skin types and concerns, Himalaya Herbals has rightfully earned its place as a trusted companion for achieving healthy, glowing skin. Embrace the power of nature and experience the wonders of Ayurveda with Himalaya Herbals face wash, and let your radiant beauty shine through!</a:t>
            </a:r>
          </a:p>
        </p:txBody>
      </p:sp>
    </p:spTree>
    <p:extLst>
      <p:ext uri="{BB962C8B-B14F-4D97-AF65-F5344CB8AC3E}">
        <p14:creationId xmlns:p14="http://schemas.microsoft.com/office/powerpoint/2010/main" val="14860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1613100" y="369450"/>
            <a:ext cx="5917800" cy="94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500" b="1" dirty="0">
                <a:solidFill>
                  <a:srgbClr val="434343"/>
                </a:solidFill>
              </a:rPr>
              <a:t>Students will be divided into 50 groups each having an individual brand name and within this would be 9 students each</a:t>
            </a:r>
            <a:endParaRPr sz="1200" dirty="0"/>
          </a:p>
        </p:txBody>
      </p:sp>
      <p:sp>
        <p:nvSpPr>
          <p:cNvPr id="60" name="Google Shape;60;p14"/>
          <p:cNvSpPr txBox="1"/>
          <p:nvPr/>
        </p:nvSpPr>
        <p:spPr>
          <a:xfrm>
            <a:off x="212400" y="1508775"/>
            <a:ext cx="2245500" cy="35709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a:pPr>
            <a:r>
              <a:rPr lang="en-GB" sz="1100"/>
              <a:t>Lakmé</a:t>
            </a:r>
            <a:endParaRPr sz="1100"/>
          </a:p>
          <a:p>
            <a:pPr marL="457200" lvl="0" indent="-298450" algn="l" rtl="0">
              <a:spcBef>
                <a:spcPts val="0"/>
              </a:spcBef>
              <a:spcAft>
                <a:spcPts val="0"/>
              </a:spcAft>
              <a:buSzPts val="1100"/>
              <a:buAutoNum type="arabicPeriod"/>
            </a:pPr>
            <a:r>
              <a:rPr lang="en-GB" sz="1100"/>
              <a:t>Allen Solly</a:t>
            </a:r>
            <a:endParaRPr sz="1100"/>
          </a:p>
          <a:p>
            <a:pPr marL="457200" lvl="0" indent="-298450" algn="l" rtl="0">
              <a:spcBef>
                <a:spcPts val="0"/>
              </a:spcBef>
              <a:spcAft>
                <a:spcPts val="0"/>
              </a:spcAft>
              <a:buSzPts val="1100"/>
              <a:buAutoNum type="arabicPeriod"/>
            </a:pPr>
            <a:r>
              <a:rPr lang="en-GB" sz="1100"/>
              <a:t>Apollo Hospitals</a:t>
            </a:r>
            <a:endParaRPr sz="1100"/>
          </a:p>
          <a:p>
            <a:pPr marL="457200" lvl="0" indent="-298450" algn="l" rtl="0">
              <a:spcBef>
                <a:spcPts val="0"/>
              </a:spcBef>
              <a:spcAft>
                <a:spcPts val="0"/>
              </a:spcAft>
              <a:buSzPts val="1100"/>
              <a:buAutoNum type="arabicPeriod"/>
            </a:pPr>
            <a:r>
              <a:rPr lang="en-GB" sz="1100"/>
              <a:t>VLCC</a:t>
            </a:r>
            <a:endParaRPr sz="1100"/>
          </a:p>
          <a:p>
            <a:pPr marL="457200" lvl="0" indent="-298450" algn="l" rtl="0">
              <a:spcBef>
                <a:spcPts val="0"/>
              </a:spcBef>
              <a:spcAft>
                <a:spcPts val="0"/>
              </a:spcAft>
              <a:buSzPts val="1100"/>
              <a:buAutoNum type="arabicPeriod"/>
            </a:pPr>
            <a:r>
              <a:rPr lang="en-GB" sz="1100"/>
              <a:t>Fortis healthcare institute</a:t>
            </a:r>
            <a:endParaRPr sz="1100"/>
          </a:p>
          <a:p>
            <a:pPr marL="457200" lvl="0" indent="-298450" algn="l" rtl="0">
              <a:spcBef>
                <a:spcPts val="0"/>
              </a:spcBef>
              <a:spcAft>
                <a:spcPts val="0"/>
              </a:spcAft>
              <a:buSzPts val="1100"/>
              <a:buAutoNum type="arabicPeriod"/>
            </a:pPr>
            <a:r>
              <a:rPr lang="en-GB" sz="1100"/>
              <a:t>Fabindia</a:t>
            </a:r>
            <a:endParaRPr sz="1100"/>
          </a:p>
          <a:p>
            <a:pPr marL="457200" lvl="0" indent="-298450" algn="l" rtl="0">
              <a:spcBef>
                <a:spcPts val="0"/>
              </a:spcBef>
              <a:spcAft>
                <a:spcPts val="0"/>
              </a:spcAft>
              <a:buSzPts val="1100"/>
              <a:buAutoNum type="arabicPeriod"/>
            </a:pPr>
            <a:r>
              <a:rPr lang="en-GB" sz="1100"/>
              <a:t>Forest Essentials</a:t>
            </a:r>
            <a:endParaRPr sz="1100"/>
          </a:p>
          <a:p>
            <a:pPr marL="457200" lvl="0" indent="-298450" algn="l" rtl="0">
              <a:spcBef>
                <a:spcPts val="0"/>
              </a:spcBef>
              <a:spcAft>
                <a:spcPts val="0"/>
              </a:spcAft>
              <a:buSzPts val="1100"/>
              <a:buAutoNum type="arabicPeriod"/>
            </a:pPr>
            <a:r>
              <a:rPr lang="en-GB" sz="1100"/>
              <a:t>Flying Machine</a:t>
            </a:r>
            <a:endParaRPr sz="1100"/>
          </a:p>
          <a:p>
            <a:pPr marL="457200" lvl="0" indent="-298450" algn="l" rtl="0">
              <a:spcBef>
                <a:spcPts val="0"/>
              </a:spcBef>
              <a:spcAft>
                <a:spcPts val="0"/>
              </a:spcAft>
              <a:buSzPts val="1100"/>
              <a:buAutoNum type="arabicPeriod"/>
            </a:pPr>
            <a:r>
              <a:rPr lang="en-GB" sz="1100"/>
              <a:t>Himalaya Herbals</a:t>
            </a:r>
            <a:endParaRPr sz="1100"/>
          </a:p>
          <a:p>
            <a:pPr marL="457200" lvl="0" indent="-298450" algn="l" rtl="0">
              <a:spcBef>
                <a:spcPts val="0"/>
              </a:spcBef>
              <a:spcAft>
                <a:spcPts val="0"/>
              </a:spcAft>
              <a:buSzPts val="1100"/>
              <a:buAutoNum type="arabicPeriod"/>
            </a:pPr>
            <a:r>
              <a:rPr lang="en-GB" sz="1100"/>
              <a:t>Bata</a:t>
            </a:r>
            <a:endParaRPr sz="1100"/>
          </a:p>
          <a:p>
            <a:pPr marL="457200" lvl="0" indent="-298450" algn="l" rtl="0">
              <a:spcBef>
                <a:spcPts val="0"/>
              </a:spcBef>
              <a:spcAft>
                <a:spcPts val="0"/>
              </a:spcAft>
              <a:buSzPts val="1100"/>
              <a:buAutoNum type="arabicPeriod"/>
            </a:pPr>
            <a:r>
              <a:rPr lang="en-GB" sz="1100"/>
              <a:t>John Players</a:t>
            </a:r>
            <a:endParaRPr sz="1100"/>
          </a:p>
          <a:p>
            <a:pPr marL="457200" lvl="0" indent="-298450" algn="l" rtl="0">
              <a:spcBef>
                <a:spcPts val="0"/>
              </a:spcBef>
              <a:spcAft>
                <a:spcPts val="0"/>
              </a:spcAft>
              <a:buSzPts val="1100"/>
              <a:buAutoNum type="arabicPeriod"/>
            </a:pPr>
            <a:r>
              <a:rPr lang="en-GB" sz="1100"/>
              <a:t>Khadi Naturals</a:t>
            </a:r>
            <a:endParaRPr sz="1100"/>
          </a:p>
          <a:p>
            <a:pPr marL="457200" lvl="0" indent="-298450" algn="l" rtl="0">
              <a:spcBef>
                <a:spcPts val="0"/>
              </a:spcBef>
              <a:spcAft>
                <a:spcPts val="0"/>
              </a:spcAft>
              <a:buSzPts val="1100"/>
              <a:buAutoNum type="arabicPeriod"/>
            </a:pPr>
            <a:r>
              <a:rPr lang="en-GB" sz="1100"/>
              <a:t>Louis Philippe</a:t>
            </a:r>
            <a:endParaRPr sz="1100"/>
          </a:p>
          <a:p>
            <a:pPr marL="457200" lvl="0" indent="-298450" algn="l" rtl="0">
              <a:spcBef>
                <a:spcPts val="0"/>
              </a:spcBef>
              <a:spcAft>
                <a:spcPts val="0"/>
              </a:spcAft>
              <a:buSzPts val="1100"/>
              <a:buAutoNum type="arabicPeriod"/>
            </a:pPr>
            <a:r>
              <a:rPr lang="en-GB" sz="1100"/>
              <a:t>Liberty</a:t>
            </a:r>
            <a:endParaRPr sz="1100"/>
          </a:p>
          <a:p>
            <a:pPr marL="457200" lvl="0" indent="-298450" algn="l" rtl="0">
              <a:spcBef>
                <a:spcPts val="0"/>
              </a:spcBef>
              <a:spcAft>
                <a:spcPts val="0"/>
              </a:spcAft>
              <a:buSzPts val="1100"/>
              <a:buAutoNum type="arabicPeriod"/>
            </a:pPr>
            <a:r>
              <a:rPr lang="en-GB" sz="1100"/>
              <a:t>Juicy Chemistry</a:t>
            </a:r>
            <a:endParaRPr sz="1100"/>
          </a:p>
          <a:p>
            <a:pPr marL="457200" lvl="0" indent="-298450" algn="l" rtl="0">
              <a:spcBef>
                <a:spcPts val="0"/>
              </a:spcBef>
              <a:spcAft>
                <a:spcPts val="0"/>
              </a:spcAft>
              <a:buSzPts val="1100"/>
              <a:buAutoNum type="arabicPeriod"/>
            </a:pPr>
            <a:r>
              <a:rPr lang="en-GB" sz="1100"/>
              <a:t>Paragon</a:t>
            </a:r>
            <a:endParaRPr sz="1100"/>
          </a:p>
          <a:p>
            <a:pPr marL="457200" lvl="0" indent="-298450" algn="l" rtl="0">
              <a:spcBef>
                <a:spcPts val="0"/>
              </a:spcBef>
              <a:spcAft>
                <a:spcPts val="0"/>
              </a:spcAft>
              <a:buSzPts val="1100"/>
              <a:buAutoNum type="arabicPeriod"/>
            </a:pPr>
            <a:r>
              <a:rPr lang="en-GB" sz="1100"/>
              <a:t>Peter England</a:t>
            </a:r>
            <a:endParaRPr sz="1100"/>
          </a:p>
          <a:p>
            <a:pPr marL="457200" lvl="0" indent="-298450" algn="l" rtl="0">
              <a:spcBef>
                <a:spcPts val="0"/>
              </a:spcBef>
              <a:spcAft>
                <a:spcPts val="0"/>
              </a:spcAft>
              <a:buSzPts val="1100"/>
              <a:buAutoNum type="arabicPeriod"/>
            </a:pPr>
            <a:r>
              <a:rPr lang="en-GB" sz="1100"/>
              <a:t>Biotique</a:t>
            </a:r>
            <a:endParaRPr sz="1100"/>
          </a:p>
          <a:p>
            <a:pPr marL="457200" lvl="0" indent="-298450" algn="l" rtl="0">
              <a:spcBef>
                <a:spcPts val="0"/>
              </a:spcBef>
              <a:spcAft>
                <a:spcPts val="0"/>
              </a:spcAft>
              <a:buSzPts val="1100"/>
              <a:buAutoNum type="arabicPeriod"/>
            </a:pPr>
            <a:r>
              <a:rPr lang="en-GB" sz="1100"/>
              <a:t>Red Tape</a:t>
            </a:r>
            <a:endParaRPr sz="1100"/>
          </a:p>
          <a:p>
            <a:pPr marL="457200" lvl="0" indent="-298450" algn="l" rtl="0">
              <a:spcBef>
                <a:spcPts val="0"/>
              </a:spcBef>
              <a:spcAft>
                <a:spcPts val="0"/>
              </a:spcAft>
              <a:buSzPts val="1100"/>
              <a:buAutoNum type="arabicPeriod"/>
            </a:pPr>
            <a:r>
              <a:rPr lang="en-GB" sz="1100"/>
              <a:t>Britannia</a:t>
            </a:r>
            <a:endParaRPr sz="1100"/>
          </a:p>
        </p:txBody>
      </p:sp>
      <p:sp>
        <p:nvSpPr>
          <p:cNvPr id="61" name="Google Shape;61;p14"/>
          <p:cNvSpPr txBox="1"/>
          <p:nvPr/>
        </p:nvSpPr>
        <p:spPr>
          <a:xfrm>
            <a:off x="2583055" y="1508775"/>
            <a:ext cx="2245500" cy="3740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startAt="21"/>
            </a:pPr>
            <a:r>
              <a:rPr lang="en-GB" sz="1100"/>
              <a:t>Mother Dairy</a:t>
            </a:r>
            <a:endParaRPr sz="1100"/>
          </a:p>
          <a:p>
            <a:pPr marL="457200" lvl="0" indent="-298450" algn="l" rtl="0">
              <a:spcBef>
                <a:spcPts val="0"/>
              </a:spcBef>
              <a:spcAft>
                <a:spcPts val="0"/>
              </a:spcAft>
              <a:buSzPts val="1100"/>
              <a:buAutoNum type="arabicPeriod" startAt="21"/>
            </a:pPr>
            <a:r>
              <a:rPr lang="en-GB" sz="1100"/>
              <a:t>Tech Mahindra</a:t>
            </a:r>
            <a:endParaRPr sz="1100"/>
          </a:p>
          <a:p>
            <a:pPr marL="457200" lvl="0" indent="-298450" algn="l" rtl="0">
              <a:spcBef>
                <a:spcPts val="0"/>
              </a:spcBef>
              <a:spcAft>
                <a:spcPts val="0"/>
              </a:spcAft>
              <a:buSzPts val="1100"/>
              <a:buAutoNum type="arabicPeriod" startAt="21"/>
            </a:pPr>
            <a:r>
              <a:rPr lang="en-GB" sz="1100"/>
              <a:t>Axis Bank	</a:t>
            </a:r>
            <a:endParaRPr sz="1100"/>
          </a:p>
          <a:p>
            <a:pPr marL="457200" lvl="0" indent="-298450" algn="l" rtl="0">
              <a:spcBef>
                <a:spcPts val="0"/>
              </a:spcBef>
              <a:spcAft>
                <a:spcPts val="0"/>
              </a:spcAft>
              <a:buSzPts val="1100"/>
              <a:buAutoNum type="arabicPeriod" startAt="21"/>
            </a:pPr>
            <a:r>
              <a:rPr lang="en-GB" sz="1100"/>
              <a:t>Amul</a:t>
            </a:r>
            <a:endParaRPr sz="1100"/>
          </a:p>
          <a:p>
            <a:pPr marL="457200" lvl="0" indent="-298450" algn="l" rtl="0">
              <a:spcBef>
                <a:spcPts val="0"/>
              </a:spcBef>
              <a:spcAft>
                <a:spcPts val="0"/>
              </a:spcAft>
              <a:buSzPts val="1100"/>
              <a:buAutoNum type="arabicPeriod" startAt="21"/>
            </a:pPr>
            <a:r>
              <a:rPr lang="en-GB" sz="1100"/>
              <a:t>Wipro	</a:t>
            </a:r>
            <a:endParaRPr sz="1100"/>
          </a:p>
          <a:p>
            <a:pPr marL="457200" lvl="0" indent="-298450" algn="l" rtl="0">
              <a:spcBef>
                <a:spcPts val="0"/>
              </a:spcBef>
              <a:spcAft>
                <a:spcPts val="0"/>
              </a:spcAft>
              <a:buSzPts val="1100"/>
              <a:buAutoNum type="arabicPeriod" startAt="21"/>
            </a:pPr>
            <a:r>
              <a:rPr lang="en-GB" sz="1100"/>
              <a:t>Parle Agro</a:t>
            </a:r>
            <a:endParaRPr sz="1100"/>
          </a:p>
          <a:p>
            <a:pPr marL="457200" lvl="0" indent="-298450" algn="l" rtl="0">
              <a:spcBef>
                <a:spcPts val="0"/>
              </a:spcBef>
              <a:spcAft>
                <a:spcPts val="0"/>
              </a:spcAft>
              <a:buSzPts val="1100"/>
              <a:buAutoNum type="arabicPeriod" startAt="21"/>
            </a:pPr>
            <a:r>
              <a:rPr lang="en-GB" sz="1100"/>
              <a:t>Tech Mahindra</a:t>
            </a:r>
            <a:endParaRPr sz="1100"/>
          </a:p>
          <a:p>
            <a:pPr marL="457200" lvl="0" indent="-298450" algn="l" rtl="0">
              <a:spcBef>
                <a:spcPts val="0"/>
              </a:spcBef>
              <a:spcAft>
                <a:spcPts val="0"/>
              </a:spcAft>
              <a:buSzPts val="1100"/>
              <a:buAutoNum type="arabicPeriod" startAt="21"/>
            </a:pPr>
            <a:r>
              <a:rPr lang="en-GB" sz="1100"/>
              <a:t>McCain</a:t>
            </a:r>
            <a:endParaRPr sz="1100"/>
          </a:p>
          <a:p>
            <a:pPr marL="457200" lvl="0" indent="-298450" algn="l" rtl="0">
              <a:spcBef>
                <a:spcPts val="0"/>
              </a:spcBef>
              <a:spcAft>
                <a:spcPts val="0"/>
              </a:spcAft>
              <a:buSzPts val="1100"/>
              <a:buAutoNum type="arabicPeriod" startAt="21"/>
            </a:pPr>
            <a:r>
              <a:rPr lang="en-GB" sz="1100"/>
              <a:t>ICICI Bank</a:t>
            </a:r>
            <a:endParaRPr sz="1100"/>
          </a:p>
          <a:p>
            <a:pPr marL="457200" lvl="0" indent="-298450" algn="l" rtl="0">
              <a:spcBef>
                <a:spcPts val="0"/>
              </a:spcBef>
              <a:spcAft>
                <a:spcPts val="0"/>
              </a:spcAft>
              <a:buSzPts val="1100"/>
              <a:buAutoNum type="arabicPeriod" startAt="21"/>
            </a:pPr>
            <a:r>
              <a:rPr lang="en-GB" sz="1100"/>
              <a:t>Kissan</a:t>
            </a:r>
            <a:endParaRPr sz="1100"/>
          </a:p>
          <a:p>
            <a:pPr marL="457200" lvl="0" indent="-298450" algn="l" rtl="0">
              <a:spcBef>
                <a:spcPts val="0"/>
              </a:spcBef>
              <a:spcAft>
                <a:spcPts val="0"/>
              </a:spcAft>
              <a:buSzPts val="1100"/>
              <a:buAutoNum type="arabicPeriod" startAt="21"/>
            </a:pPr>
            <a:r>
              <a:rPr lang="en-GB" sz="1100"/>
              <a:t>MTR Foods</a:t>
            </a:r>
            <a:endParaRPr sz="1100"/>
          </a:p>
          <a:p>
            <a:pPr marL="457200" lvl="0" indent="-298450" algn="l" rtl="0">
              <a:spcBef>
                <a:spcPts val="0"/>
              </a:spcBef>
              <a:spcAft>
                <a:spcPts val="0"/>
              </a:spcAft>
              <a:buSzPts val="1100"/>
              <a:buAutoNum type="arabicPeriod" startAt="21"/>
            </a:pPr>
            <a:r>
              <a:rPr lang="en-GB" sz="1100"/>
              <a:t>Sunfeast</a:t>
            </a:r>
            <a:endParaRPr sz="1100"/>
          </a:p>
          <a:p>
            <a:pPr marL="457200" lvl="0" indent="-298450" algn="l" rtl="0">
              <a:spcBef>
                <a:spcPts val="0"/>
              </a:spcBef>
              <a:spcAft>
                <a:spcPts val="0"/>
              </a:spcAft>
              <a:buClr>
                <a:schemeClr val="dk1"/>
              </a:buClr>
              <a:buSzPts val="1100"/>
              <a:buAutoNum type="arabicPeriod" startAt="21"/>
            </a:pPr>
            <a:r>
              <a:rPr lang="en-GB" sz="1100">
                <a:solidFill>
                  <a:schemeClr val="dk1"/>
                </a:solidFill>
              </a:rPr>
              <a:t>HDFC Bank</a:t>
            </a:r>
            <a:endParaRPr sz="1100">
              <a:solidFill>
                <a:schemeClr val="dk1"/>
              </a:solidFill>
            </a:endParaRPr>
          </a:p>
          <a:p>
            <a:pPr marL="457200" lvl="0" indent="-298450" algn="l" rtl="0">
              <a:spcBef>
                <a:spcPts val="0"/>
              </a:spcBef>
              <a:spcAft>
                <a:spcPts val="0"/>
              </a:spcAft>
              <a:buClr>
                <a:schemeClr val="dk1"/>
              </a:buClr>
              <a:buSzPts val="1100"/>
              <a:buAutoNum type="arabicPeriod" startAt="21"/>
            </a:pPr>
            <a:r>
              <a:rPr lang="en-GB" sz="1100">
                <a:solidFill>
                  <a:schemeClr val="dk1"/>
                </a:solidFill>
              </a:rPr>
              <a:t>HRX</a:t>
            </a:r>
            <a:endParaRPr sz="1100">
              <a:solidFill>
                <a:schemeClr val="dk1"/>
              </a:solidFill>
            </a:endParaRPr>
          </a:p>
          <a:p>
            <a:pPr marL="457200" lvl="0" indent="-298450" algn="l" rtl="0">
              <a:spcBef>
                <a:spcPts val="0"/>
              </a:spcBef>
              <a:spcAft>
                <a:spcPts val="0"/>
              </a:spcAft>
              <a:buSzPts val="1100"/>
              <a:buAutoNum type="arabicPeriod" startAt="21"/>
            </a:pPr>
            <a:r>
              <a:rPr lang="en-GB" sz="1100"/>
              <a:t>Yes Bank</a:t>
            </a:r>
            <a:endParaRPr sz="1100"/>
          </a:p>
          <a:p>
            <a:pPr marL="457200" lvl="0" indent="-298450" algn="l" rtl="0">
              <a:spcBef>
                <a:spcPts val="0"/>
              </a:spcBef>
              <a:spcAft>
                <a:spcPts val="0"/>
              </a:spcAft>
              <a:buSzPts val="1100"/>
              <a:buAutoNum type="arabicPeriod" startAt="21"/>
            </a:pPr>
            <a:r>
              <a:rPr lang="en-GB" sz="1100"/>
              <a:t>Cadbury</a:t>
            </a:r>
            <a:endParaRPr sz="1100"/>
          </a:p>
          <a:p>
            <a:pPr marL="457200" lvl="0" indent="-298450" algn="l" rtl="0">
              <a:spcBef>
                <a:spcPts val="0"/>
              </a:spcBef>
              <a:spcAft>
                <a:spcPts val="0"/>
              </a:spcAft>
              <a:buSzPts val="1100"/>
              <a:buAutoNum type="arabicPeriod" startAt="21"/>
            </a:pPr>
            <a:r>
              <a:rPr lang="en-GB" sz="1100"/>
              <a:t>Haldiram’s</a:t>
            </a:r>
            <a:endParaRPr sz="1100"/>
          </a:p>
          <a:p>
            <a:pPr marL="457200" lvl="0" indent="-298450" algn="l" rtl="0">
              <a:spcBef>
                <a:spcPts val="0"/>
              </a:spcBef>
              <a:spcAft>
                <a:spcPts val="0"/>
              </a:spcAft>
              <a:buSzPts val="1100"/>
              <a:buAutoNum type="arabicPeriod" startAt="21"/>
            </a:pPr>
            <a:r>
              <a:rPr lang="en-GB" sz="1100"/>
              <a:t>Balaji Telefilms</a:t>
            </a:r>
            <a:endParaRPr sz="1100"/>
          </a:p>
          <a:p>
            <a:pPr marL="457200" lvl="0" indent="-298450" algn="l" rtl="0">
              <a:spcBef>
                <a:spcPts val="0"/>
              </a:spcBef>
              <a:spcAft>
                <a:spcPts val="0"/>
              </a:spcAft>
              <a:buSzPts val="1100"/>
              <a:buAutoNum type="arabicPeriod" startAt="21"/>
            </a:pPr>
            <a:r>
              <a:rPr lang="en-GB" sz="1100"/>
              <a:t>Digit Insurance</a:t>
            </a:r>
            <a:endParaRPr sz="1100"/>
          </a:p>
          <a:p>
            <a:pPr marL="457200" lvl="0" indent="-298450" algn="l" rtl="0">
              <a:spcBef>
                <a:spcPts val="0"/>
              </a:spcBef>
              <a:spcAft>
                <a:spcPts val="0"/>
              </a:spcAft>
              <a:buSzPts val="1100"/>
              <a:buAutoNum type="arabicPeriod" startAt="21"/>
            </a:pPr>
            <a:r>
              <a:rPr lang="en-GB" sz="1100"/>
              <a:t>Life Insurance Corporation Of India</a:t>
            </a:r>
            <a:endParaRPr sz="1100"/>
          </a:p>
        </p:txBody>
      </p:sp>
      <p:sp>
        <p:nvSpPr>
          <p:cNvPr id="62" name="Google Shape;62;p14"/>
          <p:cNvSpPr txBox="1"/>
          <p:nvPr/>
        </p:nvSpPr>
        <p:spPr>
          <a:xfrm>
            <a:off x="5362000" y="1605850"/>
            <a:ext cx="2245500" cy="2216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startAt="41"/>
            </a:pPr>
            <a:r>
              <a:rPr lang="en-GB" sz="1100"/>
              <a:t>Bajaj Electricals</a:t>
            </a:r>
            <a:endParaRPr sz="1100"/>
          </a:p>
          <a:p>
            <a:pPr marL="457200" lvl="0" indent="-298450" algn="l" rtl="0">
              <a:spcBef>
                <a:spcPts val="0"/>
              </a:spcBef>
              <a:spcAft>
                <a:spcPts val="0"/>
              </a:spcAft>
              <a:buSzPts val="1100"/>
              <a:buAutoNum type="arabicPeriod" startAt="41"/>
            </a:pPr>
            <a:r>
              <a:rPr lang="en-GB" sz="1100"/>
              <a:t>Havells India Ltd.</a:t>
            </a:r>
            <a:endParaRPr sz="1100"/>
          </a:p>
          <a:p>
            <a:pPr marL="457200" lvl="0" indent="-298450" algn="l" rtl="0">
              <a:spcBef>
                <a:spcPts val="0"/>
              </a:spcBef>
              <a:spcAft>
                <a:spcPts val="0"/>
              </a:spcAft>
              <a:buSzPts val="1100"/>
              <a:buAutoNum type="arabicPeriod" startAt="41"/>
            </a:pPr>
            <a:r>
              <a:rPr lang="en-GB" sz="1100"/>
              <a:t>Videocon Industries Limited</a:t>
            </a:r>
            <a:endParaRPr sz="1100"/>
          </a:p>
          <a:p>
            <a:pPr marL="457200" lvl="0" indent="-298450" algn="l" rtl="0">
              <a:spcBef>
                <a:spcPts val="0"/>
              </a:spcBef>
              <a:spcAft>
                <a:spcPts val="0"/>
              </a:spcAft>
              <a:buSzPts val="1100"/>
              <a:buAutoNum type="arabicPeriod" startAt="41"/>
            </a:pPr>
            <a:r>
              <a:rPr lang="en-GB" sz="1100"/>
              <a:t>Crompton Greaves Consumer Electricals</a:t>
            </a:r>
            <a:endParaRPr sz="1100"/>
          </a:p>
          <a:p>
            <a:pPr marL="457200" lvl="0" indent="-298450" algn="l" rtl="0">
              <a:spcBef>
                <a:spcPts val="0"/>
              </a:spcBef>
              <a:spcAft>
                <a:spcPts val="0"/>
              </a:spcAft>
              <a:buSzPts val="1100"/>
              <a:buAutoNum type="arabicPeriod" startAt="41"/>
            </a:pPr>
            <a:r>
              <a:rPr lang="en-GB" sz="1100"/>
              <a:t>Tata Motors</a:t>
            </a:r>
            <a:endParaRPr sz="1100"/>
          </a:p>
          <a:p>
            <a:pPr marL="457200" lvl="0" indent="-298450" algn="l" rtl="0">
              <a:spcBef>
                <a:spcPts val="0"/>
              </a:spcBef>
              <a:spcAft>
                <a:spcPts val="0"/>
              </a:spcAft>
              <a:buSzPts val="1100"/>
              <a:buAutoNum type="arabicPeriod" startAt="41"/>
            </a:pPr>
            <a:r>
              <a:rPr lang="en-GB" sz="1100"/>
              <a:t>Maruti Suzuki India Ltd</a:t>
            </a:r>
            <a:endParaRPr sz="1100"/>
          </a:p>
          <a:p>
            <a:pPr marL="457200" lvl="0" indent="-298450" algn="l" rtl="0">
              <a:spcBef>
                <a:spcPts val="0"/>
              </a:spcBef>
              <a:spcAft>
                <a:spcPts val="0"/>
              </a:spcAft>
              <a:buSzPts val="1100"/>
              <a:buAutoNum type="arabicPeriod" startAt="41"/>
            </a:pPr>
            <a:r>
              <a:rPr lang="en-GB" sz="1100"/>
              <a:t>Mahindra &amp; Mahindra Ltd</a:t>
            </a:r>
            <a:endParaRPr sz="1100"/>
          </a:p>
          <a:p>
            <a:pPr marL="457200" lvl="0" indent="-298450" algn="l" rtl="0">
              <a:spcBef>
                <a:spcPts val="0"/>
              </a:spcBef>
              <a:spcAft>
                <a:spcPts val="0"/>
              </a:spcAft>
              <a:buSzPts val="1100"/>
              <a:buAutoNum type="arabicPeriod" startAt="41"/>
            </a:pPr>
            <a:r>
              <a:rPr lang="en-GB" sz="1100"/>
              <a:t>Hero MotoCorp Ltd</a:t>
            </a:r>
            <a:endParaRPr sz="1100"/>
          </a:p>
          <a:p>
            <a:pPr marL="457200" lvl="0" indent="-298450" algn="l" rtl="0">
              <a:spcBef>
                <a:spcPts val="0"/>
              </a:spcBef>
              <a:spcAft>
                <a:spcPts val="0"/>
              </a:spcAft>
              <a:buSzPts val="1100"/>
              <a:buAutoNum type="arabicPeriod" startAt="41"/>
            </a:pPr>
            <a:r>
              <a:rPr lang="en-GB" sz="1100"/>
              <a:t>Ashok Leyland Ltd</a:t>
            </a:r>
            <a:endParaRPr sz="1100"/>
          </a:p>
          <a:p>
            <a:pPr marL="457200" lvl="0" indent="-298450" algn="l" rtl="0">
              <a:spcBef>
                <a:spcPts val="0"/>
              </a:spcBef>
              <a:spcAft>
                <a:spcPts val="0"/>
              </a:spcAft>
              <a:buSzPts val="1100"/>
              <a:buAutoNum type="arabicPeriod" startAt="41"/>
            </a:pPr>
            <a:r>
              <a:rPr lang="en-GB" sz="1100"/>
              <a:t>Apollo Tyres</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7820"/>
            <a:ext cx="8520600" cy="4916494"/>
          </a:xfrm>
        </p:spPr>
        <p:txBody>
          <a:bodyPr>
            <a:normAutofit/>
          </a:bodyPr>
          <a:lstStyle/>
          <a:p>
            <a:pPr marL="114300" lvl="0" indent="0">
              <a:buClr>
                <a:srgbClr val="595959"/>
              </a:buClr>
              <a:buNone/>
            </a:pPr>
            <a:r>
              <a:rPr lang="en-US" sz="1400" b="1" dirty="0">
                <a:solidFill>
                  <a:schemeClr val="tx1"/>
                </a:solidFill>
                <a:latin typeface="+mn-lt"/>
              </a:rPr>
              <a:t>Free from Harmful Chemicals:</a:t>
            </a:r>
          </a:p>
          <a:p>
            <a:pPr marL="114300" lvl="0" indent="0">
              <a:buClr>
                <a:srgbClr val="595959"/>
              </a:buClr>
              <a:buNone/>
            </a:pPr>
            <a:r>
              <a:rPr lang="en-US" sz="1400" dirty="0">
                <a:solidFill>
                  <a:schemeClr val="tx1"/>
                </a:solidFill>
                <a:latin typeface="+mn-lt"/>
              </a:rPr>
              <a:t>One of the most significant advantages of using Himalaya Herbals face washes is that they are free from harsh chemicals like parabens, SLS, and synthetic colors. Instead, they rely on natural ingredients and advanced scientific processes to deliver skincare benefits without any harmful side effects. This ensures that you can trust the brand to take care of your skin with utmost care and integrity.</a:t>
            </a:r>
          </a:p>
          <a:p>
            <a:pPr marL="114300" lvl="0" indent="0">
              <a:buClr>
                <a:srgbClr val="595959"/>
              </a:buClr>
              <a:buNone/>
            </a:pPr>
            <a:r>
              <a:rPr lang="en-US" sz="1400" b="1" dirty="0">
                <a:solidFill>
                  <a:schemeClr val="tx1"/>
                </a:solidFill>
                <a:latin typeface="+mn-lt"/>
              </a:rPr>
              <a:t>Environmentally Conscious:</a:t>
            </a:r>
          </a:p>
          <a:p>
            <a:pPr marL="114300" lvl="0" indent="0">
              <a:buClr>
                <a:srgbClr val="595959"/>
              </a:buClr>
              <a:buNone/>
            </a:pPr>
            <a:r>
              <a:rPr lang="en-US" sz="1400" dirty="0">
                <a:solidFill>
                  <a:schemeClr val="tx1"/>
                </a:solidFill>
                <a:latin typeface="+mn-lt"/>
              </a:rPr>
              <a:t>Himalaya Herbals demonstrates its commitment to environmental sustainability by employing eco-friendly practices throughout its product development process. From responsibly sourced ingredients to recyclable packaging, the brand strives to reduce its carbon footprint and contribute positively to the planet.</a:t>
            </a:r>
          </a:p>
          <a:p>
            <a:pPr marL="114300" lvl="0" indent="0">
              <a:buClr>
                <a:srgbClr val="595959"/>
              </a:buClr>
              <a:buNone/>
            </a:pPr>
            <a:r>
              <a:rPr lang="en-US" sz="1400" b="1" dirty="0">
                <a:solidFill>
                  <a:schemeClr val="tx1"/>
                </a:solidFill>
                <a:latin typeface="+mn-lt"/>
              </a:rPr>
              <a:t>Conclusion:</a:t>
            </a:r>
          </a:p>
          <a:p>
            <a:pPr marL="114300" lvl="0" indent="0">
              <a:buClr>
                <a:srgbClr val="595959"/>
              </a:buClr>
              <a:buNone/>
            </a:pPr>
            <a:r>
              <a:rPr lang="en-US" sz="1400" dirty="0">
                <a:solidFill>
                  <a:schemeClr val="tx1"/>
                </a:solidFill>
                <a:latin typeface="+mn-lt"/>
              </a:rPr>
              <a:t>Himalaya Herbals Face Wash is a testament to the brand's dedication to providing consumers with effective, natural, and sustainable skincare solutions. With a wide array of face washes tailored to different skin types and concerns, Himalaya Herbals has rightfully earned its place as a trusted companion for achieving healthy, glowing skin. Embrace the power of nature and experience the wonders of Ayurveda with Himalaya Herbals face wash, and let your radiant beauty shine through!</a:t>
            </a:r>
          </a:p>
          <a:p>
            <a:pPr marL="114300" lvl="0" indent="0">
              <a:buClr>
                <a:srgbClr val="595959"/>
              </a:buClr>
              <a:buNone/>
            </a:pPr>
            <a:endParaRPr lang="en-US" sz="1400" dirty="0">
              <a:solidFill>
                <a:schemeClr val="tx1"/>
              </a:solidFill>
              <a:latin typeface="+mn-lt"/>
            </a:endParaRPr>
          </a:p>
          <a:p>
            <a:pPr marL="114300" lvl="0" indent="0">
              <a:buClr>
                <a:srgbClr val="595959"/>
              </a:buClr>
              <a:buNone/>
            </a:pPr>
            <a:endParaRPr lang="en-US" sz="1400" dirty="0">
              <a:solidFill>
                <a:schemeClr val="tx1"/>
              </a:solidFill>
              <a:latin typeface="+mn-lt"/>
            </a:endParaRPr>
          </a:p>
          <a:p>
            <a:pPr marL="114300" indent="0">
              <a:buNone/>
            </a:pPr>
            <a:endParaRPr lang="en-US" sz="1400" dirty="0">
              <a:solidFill>
                <a:schemeClr val="tx1"/>
              </a:solidFill>
              <a:latin typeface="+mn-lt"/>
            </a:endParaRPr>
          </a:p>
        </p:txBody>
      </p:sp>
    </p:spTree>
    <p:extLst>
      <p:ext uri="{BB962C8B-B14F-4D97-AF65-F5344CB8AC3E}">
        <p14:creationId xmlns:p14="http://schemas.microsoft.com/office/powerpoint/2010/main" val="3221224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7384" y="1152475"/>
            <a:ext cx="4774916" cy="3416400"/>
          </a:xfrm>
        </p:spPr>
        <p:txBody>
          <a:bodyPr>
            <a:normAutofit/>
          </a:bodyPr>
          <a:lstStyle/>
          <a:p>
            <a:pPr marL="114300" indent="0">
              <a:buNone/>
            </a:pPr>
            <a:r>
              <a:rPr lang="en-US" sz="1400" b="1" dirty="0">
                <a:solidFill>
                  <a:schemeClr val="tx1"/>
                </a:solidFill>
              </a:rPr>
              <a:t>Format 2: </a:t>
            </a:r>
            <a:r>
              <a:rPr lang="en-US" sz="1400" dirty="0">
                <a:solidFill>
                  <a:schemeClr val="tx1"/>
                </a:solidFill>
              </a:rPr>
              <a:t>Video (Instagram reel).</a:t>
            </a:r>
          </a:p>
          <a:p>
            <a:pPr marL="114300" indent="0">
              <a:buNone/>
            </a:pPr>
            <a:r>
              <a:rPr lang="en-US" sz="1400" b="1" dirty="0">
                <a:solidFill>
                  <a:schemeClr val="tx1"/>
                </a:solidFill>
              </a:rPr>
              <a:t>Aim: </a:t>
            </a:r>
            <a:r>
              <a:rPr lang="en-US" sz="1400" dirty="0">
                <a:solidFill>
                  <a:schemeClr val="tx1"/>
                </a:solidFill>
              </a:rPr>
              <a:t>Lead Generation.</a:t>
            </a:r>
          </a:p>
          <a:p>
            <a:pPr marL="114300" indent="0">
              <a:buNone/>
            </a:pPr>
            <a:r>
              <a:rPr lang="en-US" sz="1400" b="1" dirty="0">
                <a:solidFill>
                  <a:schemeClr val="tx1"/>
                </a:solidFill>
              </a:rPr>
              <a:t>Date: </a:t>
            </a:r>
            <a:r>
              <a:rPr lang="en-US" sz="1400" dirty="0">
                <a:solidFill>
                  <a:schemeClr val="tx1"/>
                </a:solidFill>
              </a:rPr>
              <a:t>August 1</a:t>
            </a:r>
            <a:r>
              <a:rPr lang="en-US" sz="1400" baseline="30000" dirty="0">
                <a:solidFill>
                  <a:schemeClr val="tx1"/>
                </a:solidFill>
              </a:rPr>
              <a:t>st</a:t>
            </a:r>
            <a:r>
              <a:rPr lang="en-US" sz="1400" dirty="0">
                <a:solidFill>
                  <a:schemeClr val="tx1"/>
                </a:solidFill>
              </a:rPr>
              <a:t>.</a:t>
            </a:r>
          </a:p>
          <a:p>
            <a:pPr marL="114300" lvl="0" indent="0">
              <a:buClr>
                <a:srgbClr val="595959"/>
              </a:buClr>
              <a:buNone/>
            </a:pPr>
            <a:r>
              <a:rPr lang="en-US" sz="1400" b="1" dirty="0">
                <a:solidFill>
                  <a:schemeClr val="tx1"/>
                </a:solidFill>
              </a:rPr>
              <a:t>Idea: </a:t>
            </a:r>
            <a:r>
              <a:rPr lang="en-US" sz="1400" dirty="0">
                <a:solidFill>
                  <a:srgbClr val="000000"/>
                </a:solidFill>
              </a:rPr>
              <a:t>provide skin-care awareness and promote products.</a:t>
            </a: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r>
              <a:rPr lang="en-IN" sz="1400" b="1" dirty="0">
                <a:solidFill>
                  <a:schemeClr val="tx1"/>
                </a:solidFill>
                <a:hlinkClick r:id="rId4"/>
              </a:rPr>
              <a:t>https://www.kapwing.com/videos/64c73aa53ae412001ee131b7</a:t>
            </a:r>
            <a:endParaRPr lang="en-US" sz="1400" b="1" dirty="0">
              <a:solidFill>
                <a:schemeClr val="tx1"/>
              </a:solidFill>
            </a:endParaRPr>
          </a:p>
          <a:p>
            <a:pPr marL="114300" indent="0">
              <a:buNone/>
            </a:pPr>
            <a:endParaRPr lang="en-US" sz="1400" b="1" dirty="0">
              <a:solidFill>
                <a:schemeClr val="tx1"/>
              </a:solidFill>
            </a:endParaRPr>
          </a:p>
          <a:p>
            <a:pPr marL="114300" indent="0">
              <a:buNone/>
            </a:pPr>
            <a:r>
              <a:rPr lang="en-US" sz="1200" b="1" i="1" dirty="0">
                <a:solidFill>
                  <a:schemeClr val="tx1"/>
                </a:solidFill>
              </a:rPr>
              <a:t>note: </a:t>
            </a:r>
            <a:r>
              <a:rPr lang="en-IN" sz="1200" b="1" i="1" dirty="0">
                <a:solidFill>
                  <a:schemeClr val="tx1"/>
                </a:solidFill>
              </a:rPr>
              <a:t>In laptop or PC, </a:t>
            </a:r>
            <a:r>
              <a:rPr lang="en-US" sz="1200" b="1" i="1" dirty="0">
                <a:solidFill>
                  <a:schemeClr val="tx1"/>
                </a:solidFill>
              </a:rPr>
              <a:t>play the video from the slide bar by clicking on the star to avoid the video player from obstructing the video.</a:t>
            </a:r>
          </a:p>
          <a:p>
            <a:pPr marL="114300" indent="0">
              <a:buNone/>
            </a:pPr>
            <a:endParaRPr lang="en-US" sz="1200" dirty="0">
              <a:solidFill>
                <a:schemeClr val="tx1"/>
              </a:solidFill>
            </a:endParaRPr>
          </a:p>
          <a:p>
            <a:pPr marL="114300" indent="0">
              <a:buNone/>
            </a:pPr>
            <a:endParaRPr lang="en-US" sz="1400" dirty="0">
              <a:solidFill>
                <a:schemeClr val="tx1"/>
              </a:solidFill>
            </a:endParaRPr>
          </a:p>
          <a:p>
            <a:pPr marL="114300" indent="0">
              <a:buNone/>
            </a:pPr>
            <a:endParaRPr lang="en-US" sz="1400"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p:txBody>
      </p:sp>
      <p:pic>
        <p:nvPicPr>
          <p:cNvPr id="4" name="Himalaya herbals re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1471" y="0"/>
            <a:ext cx="2894013" cy="5143500"/>
          </a:xfrm>
          <a:prstGeom prst="rect">
            <a:avLst/>
          </a:prstGeom>
        </p:spPr>
      </p:pic>
    </p:spTree>
    <p:extLst>
      <p:ext uri="{BB962C8B-B14F-4D97-AF65-F5344CB8AC3E}">
        <p14:creationId xmlns:p14="http://schemas.microsoft.com/office/powerpoint/2010/main" val="24320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591" y="80807"/>
            <a:ext cx="8520600" cy="4937760"/>
          </a:xfrm>
        </p:spPr>
        <p:txBody>
          <a:bodyPr>
            <a:normAutofit/>
          </a:bodyPr>
          <a:lstStyle/>
          <a:p>
            <a:pPr marL="114300" indent="0">
              <a:buNone/>
            </a:pPr>
            <a:r>
              <a:rPr lang="en-US" sz="1400" b="1" dirty="0">
                <a:solidFill>
                  <a:schemeClr val="tx1"/>
                </a:solidFill>
              </a:rPr>
              <a:t>Format 3: </a:t>
            </a:r>
            <a:r>
              <a:rPr lang="en-US" sz="1400" dirty="0">
                <a:solidFill>
                  <a:schemeClr val="tx1"/>
                </a:solidFill>
              </a:rPr>
              <a:t>Creative.</a:t>
            </a:r>
          </a:p>
          <a:p>
            <a:pPr marL="114300" indent="0">
              <a:buNone/>
            </a:pPr>
            <a:r>
              <a:rPr lang="en-US" sz="1400" b="1" dirty="0">
                <a:solidFill>
                  <a:schemeClr val="tx1"/>
                </a:solidFill>
              </a:rPr>
              <a:t>Aim: </a:t>
            </a:r>
            <a:r>
              <a:rPr lang="en-US" sz="1400" dirty="0">
                <a:solidFill>
                  <a:schemeClr val="tx1"/>
                </a:solidFill>
              </a:rPr>
              <a:t>Brand awareness and reach.</a:t>
            </a:r>
          </a:p>
          <a:p>
            <a:pPr marL="114300" indent="0">
              <a:buNone/>
            </a:pPr>
            <a:r>
              <a:rPr lang="en-US" sz="1400" b="1" dirty="0">
                <a:solidFill>
                  <a:schemeClr val="tx1"/>
                </a:solidFill>
              </a:rPr>
              <a:t>Date: </a:t>
            </a:r>
            <a:r>
              <a:rPr lang="en-US" sz="1400" dirty="0">
                <a:solidFill>
                  <a:schemeClr val="tx1"/>
                </a:solidFill>
              </a:rPr>
              <a:t>August 15</a:t>
            </a:r>
            <a:r>
              <a:rPr lang="en-US" sz="1400" baseline="30000" dirty="0">
                <a:solidFill>
                  <a:schemeClr val="tx1"/>
                </a:solidFill>
              </a:rPr>
              <a:t>th</a:t>
            </a:r>
            <a:endParaRPr lang="en-US" sz="1400" dirty="0">
              <a:solidFill>
                <a:schemeClr val="tx1"/>
              </a:solidFill>
            </a:endParaRPr>
          </a:p>
          <a:p>
            <a:pPr marL="114300" indent="0">
              <a:buNone/>
            </a:pPr>
            <a:r>
              <a:rPr lang="en-US" sz="1400" b="1" dirty="0">
                <a:solidFill>
                  <a:schemeClr val="tx1"/>
                </a:solidFill>
              </a:rPr>
              <a:t>Idea: </a:t>
            </a:r>
            <a:r>
              <a:rPr lang="en-US" sz="1400" dirty="0">
                <a:solidFill>
                  <a:schemeClr val="tx1"/>
                </a:solidFill>
              </a:rPr>
              <a:t>To create some memes so as to attract young consumers and create health awareness among them. </a:t>
            </a:r>
          </a:p>
          <a:p>
            <a:pPr marL="114300" indent="0">
              <a:buNone/>
            </a:pP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252157" y="1498343"/>
            <a:ext cx="2442917" cy="2102687"/>
          </a:xfrm>
          <a:prstGeom prst="rect">
            <a:avLst/>
          </a:prstGeom>
        </p:spPr>
      </p:pic>
      <p:sp>
        <p:nvSpPr>
          <p:cNvPr id="5" name="TextBox 4"/>
          <p:cNvSpPr txBox="1"/>
          <p:nvPr/>
        </p:nvSpPr>
        <p:spPr>
          <a:xfrm>
            <a:off x="252157" y="3077810"/>
            <a:ext cx="2359789" cy="600164"/>
          </a:xfrm>
          <a:prstGeom prst="rect">
            <a:avLst/>
          </a:prstGeom>
          <a:noFill/>
        </p:spPr>
        <p:txBody>
          <a:bodyPr wrap="square" rtlCol="0">
            <a:spAutoFit/>
          </a:bodyPr>
          <a:lstStyle/>
          <a:p>
            <a:r>
              <a:rPr lang="en-US" sz="1100" dirty="0">
                <a:solidFill>
                  <a:schemeClr val="bg1"/>
                </a:solidFill>
              </a:rPr>
              <a:t>Customer reviews after using Himalaya Herbals Neem </a:t>
            </a:r>
            <a:r>
              <a:rPr lang="en-US" sz="1100" dirty="0" err="1">
                <a:solidFill>
                  <a:schemeClr val="bg1"/>
                </a:solidFill>
              </a:rPr>
              <a:t>FaceWash</a:t>
            </a:r>
            <a:r>
              <a:rPr lang="en-US" sz="1100" dirty="0">
                <a:solidFill>
                  <a:schemeClr val="bg1"/>
                </a:solidFill>
              </a:rPr>
              <a:t>.</a:t>
            </a:r>
          </a:p>
        </p:txBody>
      </p:sp>
      <p:pic>
        <p:nvPicPr>
          <p:cNvPr id="6" name="Picture 5"/>
          <p:cNvPicPr>
            <a:picLocks noChangeAspect="1"/>
          </p:cNvPicPr>
          <p:nvPr/>
        </p:nvPicPr>
        <p:blipFill>
          <a:blip r:embed="rId3"/>
          <a:stretch>
            <a:fillRect/>
          </a:stretch>
        </p:blipFill>
        <p:spPr>
          <a:xfrm>
            <a:off x="6069274" y="1498343"/>
            <a:ext cx="2964363" cy="2142246"/>
          </a:xfrm>
          <a:prstGeom prst="rect">
            <a:avLst/>
          </a:prstGeom>
        </p:spPr>
      </p:pic>
      <p:sp>
        <p:nvSpPr>
          <p:cNvPr id="7" name="TextBox 6"/>
          <p:cNvSpPr txBox="1"/>
          <p:nvPr/>
        </p:nvSpPr>
        <p:spPr>
          <a:xfrm>
            <a:off x="6019055" y="1449909"/>
            <a:ext cx="3124945" cy="400110"/>
          </a:xfrm>
          <a:prstGeom prst="rect">
            <a:avLst/>
          </a:prstGeom>
          <a:noFill/>
        </p:spPr>
        <p:txBody>
          <a:bodyPr wrap="square" rtlCol="0">
            <a:spAutoFit/>
          </a:bodyPr>
          <a:lstStyle/>
          <a:p>
            <a:r>
              <a:rPr lang="en-US" sz="1000" dirty="0"/>
              <a:t>When you see someone buy an healthcare product without checking if the ingredients are safe or not. </a:t>
            </a:r>
          </a:p>
        </p:txBody>
      </p:sp>
      <p:pic>
        <p:nvPicPr>
          <p:cNvPr id="8" name="Picture 7"/>
          <p:cNvPicPr>
            <a:picLocks noChangeAspect="1"/>
          </p:cNvPicPr>
          <p:nvPr/>
        </p:nvPicPr>
        <p:blipFill>
          <a:blip r:embed="rId4"/>
          <a:stretch>
            <a:fillRect/>
          </a:stretch>
        </p:blipFill>
        <p:spPr>
          <a:xfrm>
            <a:off x="2770340" y="1487069"/>
            <a:ext cx="3273887" cy="2872401"/>
          </a:xfrm>
          <a:prstGeom prst="rect">
            <a:avLst/>
          </a:prstGeom>
        </p:spPr>
      </p:pic>
      <p:pic>
        <p:nvPicPr>
          <p:cNvPr id="9" name="Picture 8"/>
          <p:cNvPicPr>
            <a:picLocks noChangeAspect="1"/>
          </p:cNvPicPr>
          <p:nvPr/>
        </p:nvPicPr>
        <p:blipFill>
          <a:blip r:embed="rId5"/>
          <a:stretch>
            <a:fillRect/>
          </a:stretch>
        </p:blipFill>
        <p:spPr>
          <a:xfrm>
            <a:off x="2808100" y="3426888"/>
            <a:ext cx="1204456" cy="931900"/>
          </a:xfrm>
          <a:prstGeom prst="rect">
            <a:avLst/>
          </a:prstGeom>
        </p:spPr>
      </p:pic>
      <p:pic>
        <p:nvPicPr>
          <p:cNvPr id="10" name="Picture 9"/>
          <p:cNvPicPr>
            <a:picLocks noChangeAspect="1"/>
          </p:cNvPicPr>
          <p:nvPr/>
        </p:nvPicPr>
        <p:blipFill>
          <a:blip r:embed="rId6"/>
          <a:stretch>
            <a:fillRect/>
          </a:stretch>
        </p:blipFill>
        <p:spPr>
          <a:xfrm>
            <a:off x="4518390" y="3402978"/>
            <a:ext cx="1500665" cy="955810"/>
          </a:xfrm>
          <a:prstGeom prst="rect">
            <a:avLst/>
          </a:prstGeom>
        </p:spPr>
      </p:pic>
    </p:spTree>
    <p:extLst>
      <p:ext uri="{BB962C8B-B14F-4D97-AF65-F5344CB8AC3E}">
        <p14:creationId xmlns:p14="http://schemas.microsoft.com/office/powerpoint/2010/main" val="918827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3"/>
          <p:cNvSpPr txBox="1"/>
          <p:nvPr/>
        </p:nvSpPr>
        <p:spPr>
          <a:xfrm>
            <a:off x="771203" y="669138"/>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Instagram Story</a:t>
            </a:r>
            <a:endParaRPr sz="2900" b="1" dirty="0">
              <a:solidFill>
                <a:srgbClr val="434343"/>
              </a:solidFill>
            </a:endParaRPr>
          </a:p>
          <a:p>
            <a:pPr marL="0" lvl="0" indent="0" algn="l" rtl="0">
              <a:spcBef>
                <a:spcPts val="0"/>
              </a:spcBef>
              <a:spcAft>
                <a:spcPts val="0"/>
              </a:spcAft>
              <a:buNone/>
            </a:pPr>
            <a:endParaRPr sz="2700" dirty="0"/>
          </a:p>
        </p:txBody>
      </p:sp>
      <p:sp>
        <p:nvSpPr>
          <p:cNvPr id="117" name="Google Shape;117;p23"/>
          <p:cNvSpPr txBox="1"/>
          <p:nvPr/>
        </p:nvSpPr>
        <p:spPr>
          <a:xfrm>
            <a:off x="185603" y="160338"/>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6" name="AutoShape 4" descr="C:\Users\Srinivas\Desktop\TANISH\instagram.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3409607" y="1631619"/>
            <a:ext cx="2228585" cy="3476315"/>
          </a:xfrm>
          <a:prstGeom prst="rect">
            <a:avLst/>
          </a:prstGeom>
        </p:spPr>
      </p:pic>
      <p:pic>
        <p:nvPicPr>
          <p:cNvPr id="9" name="Picture 8"/>
          <p:cNvPicPr>
            <a:picLocks noChangeAspect="1"/>
          </p:cNvPicPr>
          <p:nvPr/>
        </p:nvPicPr>
        <p:blipFill>
          <a:blip r:embed="rId4"/>
          <a:stretch>
            <a:fillRect/>
          </a:stretch>
        </p:blipFill>
        <p:spPr>
          <a:xfrm>
            <a:off x="6205585" y="1631619"/>
            <a:ext cx="2228159" cy="3452476"/>
          </a:xfrm>
          <a:prstGeom prst="rect">
            <a:avLst/>
          </a:prstGeom>
        </p:spPr>
      </p:pic>
      <p:pic>
        <p:nvPicPr>
          <p:cNvPr id="10" name="Picture 9"/>
          <p:cNvPicPr>
            <a:picLocks noChangeAspect="1"/>
          </p:cNvPicPr>
          <p:nvPr/>
        </p:nvPicPr>
        <p:blipFill>
          <a:blip r:embed="rId5"/>
          <a:stretch>
            <a:fillRect/>
          </a:stretch>
        </p:blipFill>
        <p:spPr>
          <a:xfrm>
            <a:off x="771203" y="1619699"/>
            <a:ext cx="2052804" cy="347631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34955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23" name="Google Shape;123;p24"/>
          <p:cNvSpPr txBox="1"/>
          <p:nvPr/>
        </p:nvSpPr>
        <p:spPr>
          <a:xfrm>
            <a:off x="478200" y="1849250"/>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457200" lvl="0" indent="-317500" algn="l" rtl="0">
              <a:spcBef>
                <a:spcPts val="0"/>
              </a:spcBef>
              <a:spcAft>
                <a:spcPts val="0"/>
              </a:spcAft>
              <a:buSzPts val="1400"/>
              <a:buChar char="●"/>
            </a:pPr>
            <a:r>
              <a:rPr lang="en-GB" dirty="0"/>
              <a:t>Design Tools Familiarization (use </a:t>
            </a:r>
            <a:r>
              <a:rPr lang="en-GB" dirty="0" err="1"/>
              <a:t>Canva</a:t>
            </a:r>
            <a:r>
              <a:rPr lang="en-GB" dirty="0"/>
              <a:t> for creating visually appealing graphics)</a:t>
            </a:r>
            <a:endParaRPr dirty="0"/>
          </a:p>
          <a:p>
            <a:pPr marL="457200" lvl="0" indent="-317500" algn="l" rtl="0">
              <a:spcBef>
                <a:spcPts val="0"/>
              </a:spcBef>
              <a:spcAft>
                <a:spcPts val="0"/>
              </a:spcAft>
              <a:buSzPts val="1400"/>
              <a:buChar char="●"/>
            </a:pPr>
            <a:r>
              <a:rPr lang="en-GB" b="1" dirty="0"/>
              <a:t>Video Creation:</a:t>
            </a:r>
            <a:r>
              <a:rPr lang="en-GB" dirty="0"/>
              <a:t> Utilize VN or any video editor of your choice to create videos related to the chosen topic.</a:t>
            </a:r>
            <a:endParaRPr dirty="0"/>
          </a:p>
        </p:txBody>
      </p:sp>
      <p:sp>
        <p:nvSpPr>
          <p:cNvPr id="124" name="Google Shape;124;p24"/>
          <p:cNvSpPr txBox="1"/>
          <p:nvPr/>
        </p:nvSpPr>
        <p:spPr>
          <a:xfrm>
            <a:off x="766950" y="9975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86547"/>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chemeClr val="tx1"/>
                </a:solidFill>
              </a:rPr>
              <a:t>Part 4: Content Creation and Curation (Post creations, Designs/Video Editing, Ad Campaigns over Social Media and Email Ideation and Creation) </a:t>
            </a:r>
            <a:endParaRPr dirty="0">
              <a:solidFill>
                <a:schemeClr val="tx1"/>
              </a:solidFill>
            </a:endParaRPr>
          </a:p>
        </p:txBody>
      </p:sp>
      <p:sp>
        <p:nvSpPr>
          <p:cNvPr id="130" name="Google Shape;130;p25"/>
          <p:cNvSpPr txBox="1"/>
          <p:nvPr/>
        </p:nvSpPr>
        <p:spPr>
          <a:xfrm>
            <a:off x="3581718" y="1558287"/>
            <a:ext cx="5145486" cy="3200846"/>
          </a:xfrm>
          <a:prstGeom prst="rect">
            <a:avLst/>
          </a:prstGeom>
          <a:noFill/>
          <a:ln>
            <a:noFill/>
          </a:ln>
        </p:spPr>
        <p:txBody>
          <a:bodyPr spcFirstLastPara="1" wrap="square" lIns="91425" tIns="91425" rIns="91425" bIns="91425" anchor="t" anchorCtr="0">
            <a:spAutoFit/>
          </a:bodyPr>
          <a:lstStyle/>
          <a:p>
            <a:pPr marL="742950" lvl="0" indent="-285750" algn="l" rtl="0">
              <a:spcBef>
                <a:spcPts val="0"/>
              </a:spcBef>
              <a:spcAft>
                <a:spcPts val="0"/>
              </a:spcAft>
              <a:buFont typeface="Arial" panose="020B0604020202020204" pitchFamily="34" charset="0"/>
              <a:buChar char="•"/>
            </a:pPr>
            <a:r>
              <a:rPr lang="en-US" b="1" dirty="0"/>
              <a:t>Advertising Goal: To Increase Brand Awareness.</a:t>
            </a:r>
          </a:p>
          <a:p>
            <a:pPr marL="742950" lvl="0" indent="-285750" algn="l" rtl="0">
              <a:spcBef>
                <a:spcPts val="0"/>
              </a:spcBef>
              <a:spcAft>
                <a:spcPts val="0"/>
              </a:spcAft>
              <a:buFont typeface="Arial" panose="020B0604020202020204" pitchFamily="34" charset="0"/>
              <a:buChar char="•"/>
            </a:pPr>
            <a:r>
              <a:rPr lang="en-US" b="1" dirty="0"/>
              <a:t>Target Audience: </a:t>
            </a:r>
          </a:p>
          <a:p>
            <a:pPr marL="742950" lvl="0" indent="-285750" algn="l" rtl="0">
              <a:spcBef>
                <a:spcPts val="0"/>
              </a:spcBef>
              <a:spcAft>
                <a:spcPts val="0"/>
              </a:spcAft>
              <a:buFont typeface="Wingdings" panose="05000000000000000000" pitchFamily="2" charset="2"/>
              <a:buChar char="Ø"/>
            </a:pPr>
            <a:r>
              <a:rPr lang="en-US" dirty="0"/>
              <a:t>15-70yrs old.</a:t>
            </a:r>
          </a:p>
          <a:p>
            <a:pPr marL="742950" lvl="0" indent="-285750" algn="l" rtl="0">
              <a:spcBef>
                <a:spcPts val="0"/>
              </a:spcBef>
              <a:spcAft>
                <a:spcPts val="0"/>
              </a:spcAft>
              <a:buFont typeface="Wingdings" panose="05000000000000000000" pitchFamily="2" charset="2"/>
              <a:buChar char="Ø"/>
            </a:pPr>
            <a:r>
              <a:rPr lang="en-US" dirty="0"/>
              <a:t>All genders.</a:t>
            </a:r>
          </a:p>
          <a:p>
            <a:pPr marL="742950" lvl="0" indent="-285750" algn="l" rtl="0">
              <a:spcBef>
                <a:spcPts val="0"/>
              </a:spcBef>
              <a:spcAft>
                <a:spcPts val="0"/>
              </a:spcAft>
              <a:buFont typeface="Wingdings" panose="05000000000000000000" pitchFamily="2" charset="2"/>
              <a:buChar char="Ø"/>
            </a:pPr>
            <a:r>
              <a:rPr lang="en-US" dirty="0"/>
              <a:t>Health and wellness enthusiasts.</a:t>
            </a:r>
          </a:p>
          <a:p>
            <a:pPr marL="742950" lvl="0" indent="-285750" algn="l" rtl="0">
              <a:spcBef>
                <a:spcPts val="0"/>
              </a:spcBef>
              <a:spcAft>
                <a:spcPts val="0"/>
              </a:spcAft>
              <a:buFont typeface="Arial" panose="020B0604020202020204" pitchFamily="34" charset="0"/>
              <a:buChar char="•"/>
            </a:pPr>
            <a:r>
              <a:rPr lang="en-US" b="1" dirty="0"/>
              <a:t>Ad creation: </a:t>
            </a:r>
            <a:r>
              <a:rPr lang="en-US" dirty="0"/>
              <a:t>letting our target audience know that our products are healthy and chemical-free.</a:t>
            </a:r>
          </a:p>
          <a:p>
            <a:pPr marL="742950" lvl="0" indent="-285750" algn="l" rtl="0">
              <a:spcBef>
                <a:spcPts val="0"/>
              </a:spcBef>
              <a:spcAft>
                <a:spcPts val="0"/>
              </a:spcAft>
              <a:buFont typeface="Arial" panose="020B0604020202020204" pitchFamily="34" charset="0"/>
              <a:buChar char="•"/>
            </a:pPr>
            <a:r>
              <a:rPr lang="en-US" b="1" dirty="0"/>
              <a:t>Relevant CTA: </a:t>
            </a:r>
            <a:r>
              <a:rPr lang="en-US" dirty="0"/>
              <a:t>to motivate the audience to check out our products.</a:t>
            </a:r>
          </a:p>
          <a:p>
            <a:pPr marL="457200" lvl="0" algn="l" rtl="0">
              <a:spcBef>
                <a:spcPts val="0"/>
              </a:spcBef>
              <a:spcAft>
                <a:spcPts val="0"/>
              </a:spcAft>
            </a:pPr>
            <a:endParaRPr lang="en-US" dirty="0"/>
          </a:p>
          <a:p>
            <a:pPr marL="742950" lvl="0" indent="-285750" algn="l" rtl="0">
              <a:spcBef>
                <a:spcPts val="0"/>
              </a:spcBef>
              <a:spcAft>
                <a:spcPts val="0"/>
              </a:spcAft>
              <a:buFont typeface="Wingdings" panose="05000000000000000000" pitchFamily="2" charset="2"/>
              <a:buChar char="Ø"/>
            </a:pPr>
            <a:endParaRPr lang="en-US" dirty="0"/>
          </a:p>
          <a:p>
            <a:pPr marL="457200" lvl="0" algn="l" rtl="0">
              <a:spcBef>
                <a:spcPts val="0"/>
              </a:spcBef>
              <a:spcAft>
                <a:spcPts val="0"/>
              </a:spcAft>
            </a:pPr>
            <a:endParaRPr lang="en-US" dirty="0"/>
          </a:p>
          <a:p>
            <a:pPr marL="742950" lvl="0" indent="-285750" algn="l" rtl="0">
              <a:spcBef>
                <a:spcPts val="0"/>
              </a:spcBef>
              <a:spcAft>
                <a:spcPts val="0"/>
              </a:spcAft>
              <a:buFont typeface="Arial" panose="020B0604020202020204" pitchFamily="34" charset="0"/>
              <a:buChar char="•"/>
            </a:pPr>
            <a:endParaRPr lang="en-US" dirty="0"/>
          </a:p>
          <a:p>
            <a:pPr marL="742950" lvl="0" indent="-285750" algn="l" rtl="0">
              <a:spcBef>
                <a:spcPts val="0"/>
              </a:spcBef>
              <a:spcAft>
                <a:spcPts val="0"/>
              </a:spcAft>
              <a:buFont typeface="Arial" panose="020B0604020202020204" pitchFamily="34" charset="0"/>
              <a:buChar char="•"/>
            </a:pPr>
            <a:endParaRPr b="1" dirty="0"/>
          </a:p>
        </p:txBody>
      </p:sp>
      <p:sp>
        <p:nvSpPr>
          <p:cNvPr id="131" name="Google Shape;131;p25"/>
          <p:cNvSpPr txBox="1"/>
          <p:nvPr/>
        </p:nvSpPr>
        <p:spPr>
          <a:xfrm>
            <a:off x="478200" y="624226"/>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dirty="0">
                <a:solidFill>
                  <a:schemeClr val="tx1"/>
                </a:solidFill>
              </a:rPr>
              <a:t>                              Social Media Ad Campaigns</a:t>
            </a:r>
            <a:endParaRPr sz="2000" b="1" dirty="0">
              <a:solidFill>
                <a:schemeClr val="tx1"/>
              </a:solidFill>
            </a:endParaRPr>
          </a:p>
          <a:p>
            <a:pPr marL="0" lvl="0" indent="0" algn="l" rtl="0">
              <a:spcBef>
                <a:spcPts val="0"/>
              </a:spcBef>
              <a:spcAft>
                <a:spcPts val="0"/>
              </a:spcAft>
              <a:buNone/>
            </a:pPr>
            <a:endParaRPr sz="1900" dirty="0"/>
          </a:p>
        </p:txBody>
      </p:sp>
      <p:pic>
        <p:nvPicPr>
          <p:cNvPr id="2" name="Picture 1"/>
          <p:cNvPicPr>
            <a:picLocks noChangeAspect="1"/>
          </p:cNvPicPr>
          <p:nvPr/>
        </p:nvPicPr>
        <p:blipFill>
          <a:blip r:embed="rId3"/>
          <a:stretch>
            <a:fillRect/>
          </a:stretch>
        </p:blipFill>
        <p:spPr>
          <a:xfrm>
            <a:off x="576020" y="1048726"/>
            <a:ext cx="2738475" cy="4094774"/>
          </a:xfrm>
          <a:prstGeom prst="rect">
            <a:avLst/>
          </a:prstGeom>
          <a:solidFill>
            <a:schemeClr val="tx1"/>
          </a:solid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8411" y="314724"/>
            <a:ext cx="2801586" cy="4554913"/>
          </a:xfrm>
          <a:prstGeom prst="rect">
            <a:avLst/>
          </a:prstGeom>
        </p:spPr>
      </p:pic>
      <p:sp>
        <p:nvSpPr>
          <p:cNvPr id="4" name="Title 1"/>
          <p:cNvSpPr>
            <a:spLocks noGrp="1"/>
          </p:cNvSpPr>
          <p:nvPr>
            <p:ph type="body" idx="1"/>
          </p:nvPr>
        </p:nvSpPr>
        <p:spPr>
          <a:xfrm>
            <a:off x="3797949" y="1139906"/>
            <a:ext cx="5005130" cy="3687275"/>
          </a:xfrm>
        </p:spPr>
        <p:txBody>
          <a:bodyPr>
            <a:normAutofit fontScale="97500"/>
          </a:bodyPr>
          <a:lstStyle/>
          <a:p>
            <a:pPr>
              <a:buFont typeface="Arial" panose="020B0604020202020204" pitchFamily="34" charset="0"/>
              <a:buChar char="•"/>
            </a:pPr>
            <a:r>
              <a:rPr lang="en-US" sz="1400" b="1" dirty="0">
                <a:solidFill>
                  <a:schemeClr val="tx1"/>
                </a:solidFill>
              </a:rPr>
              <a:t>Advertising Goal: To Generate Website Traffic.</a:t>
            </a:r>
          </a:p>
          <a:p>
            <a:pPr>
              <a:buFont typeface="Arial" panose="020B0604020202020204" pitchFamily="34" charset="0"/>
              <a:buChar char="•"/>
            </a:pPr>
            <a:r>
              <a:rPr lang="en-US" sz="1400" b="1" dirty="0">
                <a:solidFill>
                  <a:schemeClr val="tx1"/>
                </a:solidFill>
              </a:rPr>
              <a:t>Target Audience: </a:t>
            </a:r>
          </a:p>
          <a:p>
            <a:pPr>
              <a:buFont typeface="Wingdings" panose="05000000000000000000" pitchFamily="2" charset="2"/>
              <a:buChar char="Ø"/>
            </a:pPr>
            <a:r>
              <a:rPr lang="en-US" sz="1400" dirty="0">
                <a:solidFill>
                  <a:schemeClr val="tx1"/>
                </a:solidFill>
              </a:rPr>
              <a:t>15-70yrs old.</a:t>
            </a:r>
          </a:p>
          <a:p>
            <a:pPr>
              <a:buFont typeface="Wingdings" panose="05000000000000000000" pitchFamily="2" charset="2"/>
              <a:buChar char="Ø"/>
            </a:pPr>
            <a:r>
              <a:rPr lang="en-US" sz="1400" dirty="0">
                <a:solidFill>
                  <a:schemeClr val="tx1"/>
                </a:solidFill>
              </a:rPr>
              <a:t>All genders.</a:t>
            </a:r>
          </a:p>
          <a:p>
            <a:pPr>
              <a:buFont typeface="Wingdings" panose="05000000000000000000" pitchFamily="2" charset="2"/>
              <a:buChar char="Ø"/>
            </a:pPr>
            <a:r>
              <a:rPr lang="en-US" sz="1400" dirty="0">
                <a:solidFill>
                  <a:schemeClr val="tx1"/>
                </a:solidFill>
              </a:rPr>
              <a:t>Health and wellness enthusiasts.</a:t>
            </a:r>
          </a:p>
          <a:p>
            <a:pPr>
              <a:buFont typeface="Arial" panose="020B0604020202020204" pitchFamily="34" charset="0"/>
              <a:buChar char="•"/>
            </a:pPr>
            <a:r>
              <a:rPr lang="en-US" sz="1400" b="1" dirty="0">
                <a:solidFill>
                  <a:schemeClr val="tx1"/>
                </a:solidFill>
              </a:rPr>
              <a:t>Ad creation: </a:t>
            </a:r>
            <a:r>
              <a:rPr lang="en-US" sz="1400" dirty="0">
                <a:solidFill>
                  <a:schemeClr val="tx1"/>
                </a:solidFill>
              </a:rPr>
              <a:t>creating skin care awareness among our target audience.</a:t>
            </a:r>
          </a:p>
          <a:p>
            <a:pPr>
              <a:buFont typeface="Arial" panose="020B0604020202020204" pitchFamily="34" charset="0"/>
              <a:buChar char="•"/>
            </a:pPr>
            <a:r>
              <a:rPr lang="en-US" sz="1400" b="1" dirty="0">
                <a:solidFill>
                  <a:schemeClr val="tx1"/>
                </a:solidFill>
              </a:rPr>
              <a:t>Relevant CTA: </a:t>
            </a:r>
            <a:r>
              <a:rPr lang="en-US" sz="1400" dirty="0">
                <a:solidFill>
                  <a:schemeClr val="tx1"/>
                </a:solidFill>
              </a:rPr>
              <a:t>to generate a direct response from target audience by providing discount.</a:t>
            </a:r>
          </a:p>
          <a:p>
            <a:pPr>
              <a:buFont typeface="Wingdings" panose="05000000000000000000" pitchFamily="2" charset="2"/>
              <a:buChar char="Ø"/>
            </a:pPr>
            <a:endParaRPr lang="en-US" sz="1400" dirty="0">
              <a:solidFill>
                <a:schemeClr val="tx1"/>
              </a:solidFill>
            </a:endParaRPr>
          </a:p>
          <a:p>
            <a:pPr>
              <a:buFont typeface="Arial" panose="020B0604020202020204" pitchFamily="34" charset="0"/>
              <a:buChar char="•"/>
            </a:pPr>
            <a:endParaRPr lang="en-US" sz="1400" dirty="0">
              <a:solidFill>
                <a:srgbClr val="000000"/>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a:buFont typeface="Arial" panose="020B0604020202020204" pitchFamily="34" charset="0"/>
              <a:buChar char="•"/>
            </a:pPr>
            <a:endParaRPr lang="en-US" sz="1400" b="1" dirty="0">
              <a:solidFill>
                <a:schemeClr val="tx1"/>
              </a:solidFill>
            </a:endParaRPr>
          </a:p>
        </p:txBody>
      </p:sp>
    </p:spTree>
    <p:extLst>
      <p:ext uri="{BB962C8B-B14F-4D97-AF65-F5344CB8AC3E}">
        <p14:creationId xmlns:p14="http://schemas.microsoft.com/office/powerpoint/2010/main" val="3240055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33808" y="527374"/>
            <a:ext cx="2924135" cy="4478433"/>
          </a:xfrm>
          <a:prstGeom prst="rect">
            <a:avLst/>
          </a:prstGeom>
        </p:spPr>
      </p:pic>
      <p:sp>
        <p:nvSpPr>
          <p:cNvPr id="3" name="Text Placeholder 2"/>
          <p:cNvSpPr>
            <a:spLocks noGrp="1"/>
          </p:cNvSpPr>
          <p:nvPr>
            <p:ph type="body" idx="1"/>
          </p:nvPr>
        </p:nvSpPr>
        <p:spPr>
          <a:xfrm>
            <a:off x="3810709" y="1318343"/>
            <a:ext cx="5366086" cy="3416400"/>
          </a:xfrm>
        </p:spPr>
        <p:txBody>
          <a:bodyPr/>
          <a:lstStyle/>
          <a:p>
            <a:pPr lvl="0">
              <a:buClr>
                <a:srgbClr val="595959"/>
              </a:buClr>
              <a:buFont typeface="Arial" panose="020B0604020202020204" pitchFamily="34" charset="0"/>
              <a:buChar char="•"/>
            </a:pPr>
            <a:r>
              <a:rPr lang="en-US" sz="1400" b="1" dirty="0">
                <a:solidFill>
                  <a:srgbClr val="000000"/>
                </a:solidFill>
              </a:rPr>
              <a:t>Advertising Goal: To Generate Leads.</a:t>
            </a:r>
          </a:p>
          <a:p>
            <a:pPr lvl="0">
              <a:buClr>
                <a:srgbClr val="595959"/>
              </a:buClr>
              <a:buFont typeface="Arial" panose="020B0604020202020204" pitchFamily="34" charset="0"/>
              <a:buChar char="•"/>
            </a:pPr>
            <a:r>
              <a:rPr lang="en-US" sz="1400" b="1" dirty="0">
                <a:solidFill>
                  <a:srgbClr val="000000"/>
                </a:solidFill>
              </a:rPr>
              <a:t>Target Audience: </a:t>
            </a:r>
          </a:p>
          <a:p>
            <a:pPr lvl="0">
              <a:buClr>
                <a:srgbClr val="595959"/>
              </a:buClr>
              <a:buFont typeface="Wingdings" panose="05000000000000000000" pitchFamily="2" charset="2"/>
              <a:buChar char="Ø"/>
            </a:pPr>
            <a:r>
              <a:rPr lang="en-US" sz="1400" dirty="0">
                <a:solidFill>
                  <a:srgbClr val="000000"/>
                </a:solidFill>
              </a:rPr>
              <a:t>15-70yrs old.</a:t>
            </a:r>
          </a:p>
          <a:p>
            <a:pPr lvl="0">
              <a:buClr>
                <a:srgbClr val="595959"/>
              </a:buClr>
              <a:buFont typeface="Wingdings" panose="05000000000000000000" pitchFamily="2" charset="2"/>
              <a:buChar char="Ø"/>
            </a:pPr>
            <a:r>
              <a:rPr lang="en-US" sz="1400" dirty="0">
                <a:solidFill>
                  <a:srgbClr val="000000"/>
                </a:solidFill>
              </a:rPr>
              <a:t>All genders.</a:t>
            </a:r>
          </a:p>
          <a:p>
            <a:pPr lvl="0">
              <a:buClr>
                <a:srgbClr val="595959"/>
              </a:buClr>
              <a:buFont typeface="Wingdings" panose="05000000000000000000" pitchFamily="2" charset="2"/>
              <a:buChar char="Ø"/>
            </a:pPr>
            <a:r>
              <a:rPr lang="en-US" sz="1400" dirty="0">
                <a:solidFill>
                  <a:srgbClr val="000000"/>
                </a:solidFill>
              </a:rPr>
              <a:t>Health and wellness enthusiasts.</a:t>
            </a:r>
          </a:p>
          <a:p>
            <a:pPr lvl="0">
              <a:buClr>
                <a:srgbClr val="595959"/>
              </a:buClr>
              <a:buFont typeface="Arial" panose="020B0604020202020204" pitchFamily="34" charset="0"/>
              <a:buChar char="•"/>
            </a:pPr>
            <a:r>
              <a:rPr lang="en-US" sz="1400" b="1" dirty="0">
                <a:solidFill>
                  <a:srgbClr val="000000"/>
                </a:solidFill>
              </a:rPr>
              <a:t>Ad creation: </a:t>
            </a:r>
            <a:r>
              <a:rPr lang="en-US" sz="1400" dirty="0">
                <a:solidFill>
                  <a:srgbClr val="000000"/>
                </a:solidFill>
              </a:rPr>
              <a:t>showcasing our products.</a:t>
            </a:r>
          </a:p>
          <a:p>
            <a:pPr lvl="0">
              <a:buClr>
                <a:srgbClr val="595959"/>
              </a:buClr>
              <a:buFont typeface="Arial" panose="020B0604020202020204" pitchFamily="34" charset="0"/>
              <a:buChar char="•"/>
            </a:pPr>
            <a:r>
              <a:rPr lang="en-US" sz="1400" b="1" dirty="0">
                <a:solidFill>
                  <a:srgbClr val="000000"/>
                </a:solidFill>
              </a:rPr>
              <a:t>Relevant CTA: </a:t>
            </a:r>
            <a:r>
              <a:rPr lang="en-US" sz="1400" dirty="0">
                <a:solidFill>
                  <a:srgbClr val="000000"/>
                </a:solidFill>
              </a:rPr>
              <a:t>to sign up and acquire info.</a:t>
            </a:r>
          </a:p>
          <a:p>
            <a:pPr lvl="0">
              <a:buClr>
                <a:srgbClr val="595959"/>
              </a:buClr>
              <a:buFont typeface="Arial" panose="020B0604020202020204" pitchFamily="34" charset="0"/>
              <a:buChar char="•"/>
            </a:pPr>
            <a:endParaRPr lang="en-US" sz="1400" dirty="0">
              <a:solidFill>
                <a:srgbClr val="000000"/>
              </a:solidFill>
            </a:endParaRPr>
          </a:p>
          <a:p>
            <a:pPr marL="114300" indent="0">
              <a:buNone/>
            </a:pPr>
            <a:endParaRPr lang="en-US" dirty="0"/>
          </a:p>
        </p:txBody>
      </p:sp>
    </p:spTree>
    <p:extLst>
      <p:ext uri="{BB962C8B-B14F-4D97-AF65-F5344CB8AC3E}">
        <p14:creationId xmlns:p14="http://schemas.microsoft.com/office/powerpoint/2010/main" val="362298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478200" y="2022525"/>
            <a:ext cx="81876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a:t>Ad Campaigns for email marketing:</a:t>
            </a:r>
            <a:endParaRPr b="1"/>
          </a:p>
          <a:p>
            <a:pPr marL="457200" lvl="0" indent="0" algn="l" rtl="0">
              <a:spcBef>
                <a:spcPts val="0"/>
              </a:spcBef>
              <a:spcAft>
                <a:spcPts val="0"/>
              </a:spcAft>
              <a:buNone/>
            </a:pPr>
            <a:endParaRPr b="1"/>
          </a:p>
          <a:p>
            <a:pPr marL="457200" lvl="0" indent="0" algn="l" rtl="0">
              <a:spcBef>
                <a:spcPts val="0"/>
              </a:spcBef>
              <a:spcAft>
                <a:spcPts val="0"/>
              </a:spcAft>
              <a:buNone/>
            </a:pPr>
            <a:r>
              <a:rPr lang="en-GB"/>
              <a:t>Come up with 2 email ad campaigns with the mentioned goals: </a:t>
            </a:r>
            <a:r>
              <a:rPr lang="en-GB">
                <a:solidFill>
                  <a:schemeClr val="dk1"/>
                </a:solidFill>
              </a:rPr>
              <a:t>brand awareness &amp; generating leads </a:t>
            </a: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44" name="Google Shape;144;p27"/>
          <p:cNvSpPr txBox="1"/>
          <p:nvPr/>
        </p:nvSpPr>
        <p:spPr>
          <a:xfrm>
            <a:off x="766950" y="128145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Email Ad Campaigns</a:t>
            </a:r>
            <a:endParaRPr sz="2100" b="1">
              <a:solidFill>
                <a:srgbClr val="434343"/>
              </a:solidFill>
            </a:endParaRPr>
          </a:p>
          <a:p>
            <a:pPr marL="0" lvl="0" indent="0" algn="l" rtl="0">
              <a:spcBef>
                <a:spcPts val="0"/>
              </a:spcBef>
              <a:spcAft>
                <a:spcPts val="0"/>
              </a:spcAft>
              <a:buNone/>
            </a:pP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368326" y="0"/>
            <a:ext cx="7610100" cy="5562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dirty="0">
                <a:solidFill>
                  <a:schemeClr val="tx1"/>
                </a:solidFill>
                <a:latin typeface="+mj-lt"/>
              </a:rPr>
              <a:t>Email Ad Campaign 1 - Brand Awareness</a:t>
            </a:r>
            <a:endParaRPr sz="2000" b="1" dirty="0">
              <a:solidFill>
                <a:schemeClr val="tx1"/>
              </a:solidFill>
              <a:latin typeface="+mj-lt"/>
            </a:endParaRPr>
          </a:p>
        </p:txBody>
      </p:sp>
      <p:pic>
        <p:nvPicPr>
          <p:cNvPr id="2" name="Picture 1"/>
          <p:cNvPicPr>
            <a:picLocks noChangeAspect="1"/>
          </p:cNvPicPr>
          <p:nvPr/>
        </p:nvPicPr>
        <p:blipFill>
          <a:blip r:embed="rId3"/>
          <a:stretch>
            <a:fillRect/>
          </a:stretch>
        </p:blipFill>
        <p:spPr>
          <a:xfrm>
            <a:off x="0" y="688990"/>
            <a:ext cx="3171962" cy="4381774"/>
          </a:xfrm>
          <a:prstGeom prst="rect">
            <a:avLst/>
          </a:prstGeom>
        </p:spPr>
      </p:pic>
      <p:pic>
        <p:nvPicPr>
          <p:cNvPr id="3" name="Picture 2"/>
          <p:cNvPicPr>
            <a:picLocks noChangeAspect="1"/>
          </p:cNvPicPr>
          <p:nvPr/>
        </p:nvPicPr>
        <p:blipFill>
          <a:blip r:embed="rId4"/>
          <a:stretch>
            <a:fillRect/>
          </a:stretch>
        </p:blipFill>
        <p:spPr>
          <a:xfrm>
            <a:off x="3213525" y="697496"/>
            <a:ext cx="2944455" cy="4373268"/>
          </a:xfrm>
          <a:prstGeom prst="rect">
            <a:avLst/>
          </a:prstGeom>
        </p:spPr>
      </p:pic>
      <p:pic>
        <p:nvPicPr>
          <p:cNvPr id="4" name="Picture 3"/>
          <p:cNvPicPr>
            <a:picLocks noChangeAspect="1"/>
          </p:cNvPicPr>
          <p:nvPr/>
        </p:nvPicPr>
        <p:blipFill>
          <a:blip r:embed="rId5"/>
          <a:stretch>
            <a:fillRect/>
          </a:stretch>
        </p:blipFill>
        <p:spPr>
          <a:xfrm>
            <a:off x="6116417" y="688991"/>
            <a:ext cx="2803636" cy="4381774"/>
          </a:xfrm>
          <a:prstGeom prst="rect">
            <a:avLst/>
          </a:prstGeom>
        </p:spPr>
      </p:pic>
      <p:pic>
        <p:nvPicPr>
          <p:cNvPr id="5" name="Picture 4"/>
          <p:cNvPicPr>
            <a:picLocks noChangeAspect="1"/>
          </p:cNvPicPr>
          <p:nvPr/>
        </p:nvPicPr>
        <p:blipFill>
          <a:blip r:embed="rId6"/>
          <a:stretch>
            <a:fillRect/>
          </a:stretch>
        </p:blipFill>
        <p:spPr>
          <a:xfrm>
            <a:off x="0" y="394137"/>
            <a:ext cx="9144000" cy="2948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732926" y="227003"/>
            <a:ext cx="7610100" cy="154731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chemeClr val="tx1"/>
                </a:solidFill>
              </a:rPr>
              <a:t>Part 1: Brand study, Competitor Analysis &amp; Buyer’s/Audience’s Persona</a:t>
            </a:r>
          </a:p>
          <a:p>
            <a:pPr marL="0" lvl="0" indent="0" algn="ctr" rtl="0">
              <a:lnSpc>
                <a:spcPct val="115000"/>
              </a:lnSpc>
              <a:spcBef>
                <a:spcPts val="0"/>
              </a:spcBef>
              <a:spcAft>
                <a:spcPts val="0"/>
              </a:spcAft>
              <a:buNone/>
            </a:pPr>
            <a:r>
              <a:rPr lang="en-GB" sz="1900" b="1" dirty="0">
                <a:solidFill>
                  <a:schemeClr val="tx1"/>
                </a:solidFill>
              </a:rPr>
              <a:t>COMPANY/TOPIC for the project: HIMALAYA HERBALS.</a:t>
            </a:r>
          </a:p>
          <a:p>
            <a:pPr marL="0" lvl="0" indent="0" algn="ctr" rtl="0">
              <a:lnSpc>
                <a:spcPct val="115000"/>
              </a:lnSpc>
              <a:spcBef>
                <a:spcPts val="0"/>
              </a:spcBef>
              <a:spcAft>
                <a:spcPts val="0"/>
              </a:spcAft>
              <a:buNone/>
            </a:pPr>
            <a:r>
              <a:rPr lang="en-US" sz="2000" b="1" dirty="0">
                <a:latin typeface="+mj-lt"/>
              </a:rPr>
              <a:t>Brand Study</a:t>
            </a:r>
            <a:endParaRPr sz="2000" b="1" dirty="0">
              <a:latin typeface="+mj-lt"/>
            </a:endParaRPr>
          </a:p>
        </p:txBody>
      </p:sp>
      <p:sp>
        <p:nvSpPr>
          <p:cNvPr id="68" name="Google Shape;68;p15"/>
          <p:cNvSpPr txBox="1"/>
          <p:nvPr/>
        </p:nvSpPr>
        <p:spPr>
          <a:xfrm>
            <a:off x="622348" y="2016106"/>
            <a:ext cx="7380000" cy="3631733"/>
          </a:xfrm>
          <a:prstGeom prst="rect">
            <a:avLst/>
          </a:prstGeom>
          <a:noFill/>
          <a:ln>
            <a:noFill/>
          </a:ln>
        </p:spPr>
        <p:txBody>
          <a:bodyPr spcFirstLastPara="1" wrap="square" lIns="91425" tIns="91425" rIns="91425" bIns="91425" anchor="t" anchorCtr="0">
            <a:spAutoFit/>
          </a:bodyPr>
          <a:lstStyle/>
          <a:p>
            <a:pPr marL="139700" lvl="0">
              <a:buSzPts val="1400"/>
            </a:pPr>
            <a:r>
              <a:rPr lang="en-US" dirty="0"/>
              <a:t>Himalaya Herbals is a well-known Indian company that has established itself as a leading player in the herbal healthcare and personal care industry. Founded in 1930 by M. Manal, the company's roots can be traced back to a small pharmaceutical operation in Dehradun, India. Over the years, Himalaya Herbals has grown to become a trusted global brand, renowned for its commitment to natural and </a:t>
            </a:r>
            <a:r>
              <a:rPr lang="en-US" dirty="0" err="1"/>
              <a:t>Ayurvedic</a:t>
            </a:r>
            <a:r>
              <a:rPr lang="en-US" dirty="0"/>
              <a:t> principles in product development.</a:t>
            </a:r>
            <a:endParaRPr lang="en-GB" dirty="0"/>
          </a:p>
          <a:p>
            <a:pPr marL="139700" lvl="0" algn="l" rtl="0">
              <a:spcBef>
                <a:spcPts val="0"/>
              </a:spcBef>
              <a:spcAft>
                <a:spcPts val="0"/>
              </a:spcAft>
              <a:buSzPts val="1400"/>
            </a:pPr>
            <a:endParaRPr lang="en-GB" dirty="0"/>
          </a:p>
          <a:p>
            <a:pPr marL="457200" lvl="0" indent="-317500" algn="l" rtl="0">
              <a:spcBef>
                <a:spcPts val="0"/>
              </a:spcBef>
              <a:spcAft>
                <a:spcPts val="0"/>
              </a:spcAft>
              <a:buSzPts val="1400"/>
              <a:buChar char="●"/>
            </a:pPr>
            <a:r>
              <a:rPr lang="en-GB" b="1" dirty="0"/>
              <a:t>Brand colours: </a:t>
            </a:r>
            <a:r>
              <a:rPr lang="en-GB" dirty="0"/>
              <a:t>green, orange and white.</a:t>
            </a:r>
          </a:p>
          <a:p>
            <a:pPr marL="139700" lvl="0" algn="l" rtl="0">
              <a:spcBef>
                <a:spcPts val="0"/>
              </a:spcBef>
              <a:spcAft>
                <a:spcPts val="0"/>
              </a:spcAft>
              <a:buSzPts val="1400"/>
            </a:pPr>
            <a:endParaRPr lang="en-GB" dirty="0"/>
          </a:p>
          <a:p>
            <a:pPr marL="457200" lvl="0" indent="-317500" algn="l" rtl="0">
              <a:spcBef>
                <a:spcPts val="0"/>
              </a:spcBef>
              <a:spcAft>
                <a:spcPts val="0"/>
              </a:spcAft>
              <a:buSzPts val="1400"/>
              <a:buChar char="●"/>
            </a:pPr>
            <a:r>
              <a:rPr lang="en-GB" b="1" dirty="0"/>
              <a:t>Logo: </a:t>
            </a:r>
          </a:p>
          <a:p>
            <a:pPr marL="139700" lvl="0" algn="l" rtl="0">
              <a:spcBef>
                <a:spcPts val="0"/>
              </a:spcBef>
              <a:spcAft>
                <a:spcPts val="0"/>
              </a:spcAft>
              <a:buSzPts val="1400"/>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 name="Picture 1"/>
          <p:cNvPicPr>
            <a:picLocks noChangeAspect="1"/>
          </p:cNvPicPr>
          <p:nvPr/>
        </p:nvPicPr>
        <p:blipFill>
          <a:blip r:embed="rId3"/>
          <a:stretch>
            <a:fillRect/>
          </a:stretch>
        </p:blipFill>
        <p:spPr>
          <a:xfrm>
            <a:off x="2505031" y="3831973"/>
            <a:ext cx="1628908" cy="110578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388369" y="-8354"/>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chemeClr val="tx1"/>
                </a:solidFill>
              </a:rPr>
              <a:t>Email Ad Campaign 2 - Lead Generation</a:t>
            </a:r>
            <a:endParaRPr sz="2100" b="1" dirty="0">
              <a:solidFill>
                <a:schemeClr val="tx1"/>
              </a:solidFill>
            </a:endParaRPr>
          </a:p>
          <a:p>
            <a:pPr marL="0" lvl="0" indent="0" algn="l" rtl="0">
              <a:spcBef>
                <a:spcPts val="0"/>
              </a:spcBef>
              <a:spcAft>
                <a:spcPts val="0"/>
              </a:spcAft>
              <a:buNone/>
            </a:pPr>
            <a:endParaRPr sz="1900" dirty="0"/>
          </a:p>
        </p:txBody>
      </p:sp>
      <p:pic>
        <p:nvPicPr>
          <p:cNvPr id="2" name="Picture 1"/>
          <p:cNvPicPr>
            <a:picLocks noChangeAspect="1"/>
          </p:cNvPicPr>
          <p:nvPr/>
        </p:nvPicPr>
        <p:blipFill>
          <a:blip r:embed="rId3"/>
          <a:stretch>
            <a:fillRect/>
          </a:stretch>
        </p:blipFill>
        <p:spPr>
          <a:xfrm>
            <a:off x="95315" y="697496"/>
            <a:ext cx="3162501" cy="4325324"/>
          </a:xfrm>
          <a:prstGeom prst="rect">
            <a:avLst/>
          </a:prstGeom>
        </p:spPr>
      </p:pic>
      <p:pic>
        <p:nvPicPr>
          <p:cNvPr id="3" name="Picture 2"/>
          <p:cNvPicPr>
            <a:picLocks noChangeAspect="1"/>
          </p:cNvPicPr>
          <p:nvPr/>
        </p:nvPicPr>
        <p:blipFill>
          <a:blip r:embed="rId4"/>
          <a:stretch>
            <a:fillRect/>
          </a:stretch>
        </p:blipFill>
        <p:spPr>
          <a:xfrm>
            <a:off x="3296093" y="697497"/>
            <a:ext cx="3066430" cy="4325323"/>
          </a:xfrm>
          <a:prstGeom prst="rect">
            <a:avLst/>
          </a:prstGeom>
        </p:spPr>
      </p:pic>
      <p:pic>
        <p:nvPicPr>
          <p:cNvPr id="4" name="Picture 3"/>
          <p:cNvPicPr>
            <a:picLocks noChangeAspect="1"/>
          </p:cNvPicPr>
          <p:nvPr/>
        </p:nvPicPr>
        <p:blipFill>
          <a:blip r:embed="rId5"/>
          <a:stretch>
            <a:fillRect/>
          </a:stretch>
        </p:blipFill>
        <p:spPr>
          <a:xfrm>
            <a:off x="6413559" y="2407211"/>
            <a:ext cx="2730441" cy="2096741"/>
          </a:xfrm>
          <a:prstGeom prst="rect">
            <a:avLst/>
          </a:prstGeom>
        </p:spPr>
      </p:pic>
      <p:pic>
        <p:nvPicPr>
          <p:cNvPr id="6" name="Picture 5"/>
          <p:cNvPicPr>
            <a:picLocks noChangeAspect="1"/>
          </p:cNvPicPr>
          <p:nvPr/>
        </p:nvPicPr>
        <p:blipFill>
          <a:blip r:embed="rId6"/>
          <a:stretch>
            <a:fillRect/>
          </a:stretch>
        </p:blipFill>
        <p:spPr>
          <a:xfrm>
            <a:off x="0" y="425183"/>
            <a:ext cx="9144000" cy="27231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181350" y="51506"/>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chemeClr val="tx1"/>
                </a:solidFill>
              </a:rPr>
              <a:t>Part 4: Content Creation and Curation (Post creations, Designs/Video </a:t>
            </a:r>
            <a:endParaRPr b="1" dirty="0">
              <a:solidFill>
                <a:schemeClr val="tx1"/>
              </a:solidFill>
            </a:endParaRPr>
          </a:p>
          <a:p>
            <a:pPr marL="0" lvl="0" indent="0" algn="ctr" rtl="0">
              <a:lnSpc>
                <a:spcPct val="115000"/>
              </a:lnSpc>
              <a:spcBef>
                <a:spcPts val="0"/>
              </a:spcBef>
              <a:spcAft>
                <a:spcPts val="0"/>
              </a:spcAft>
              <a:buNone/>
            </a:pPr>
            <a:r>
              <a:rPr lang="en-GB" b="1" dirty="0">
                <a:solidFill>
                  <a:schemeClr val="tx1"/>
                </a:solidFill>
              </a:rPr>
              <a:t>Editing, Ad Campaigns over Social Media and Email Ideation and Creation) </a:t>
            </a:r>
            <a:endParaRPr dirty="0">
              <a:solidFill>
                <a:schemeClr val="tx1"/>
              </a:solidFill>
            </a:endParaRPr>
          </a:p>
        </p:txBody>
      </p:sp>
      <p:sp>
        <p:nvSpPr>
          <p:cNvPr id="160" name="Google Shape;160;p30"/>
          <p:cNvSpPr txBox="1"/>
          <p:nvPr/>
        </p:nvSpPr>
        <p:spPr>
          <a:xfrm>
            <a:off x="181350" y="453160"/>
            <a:ext cx="8389354" cy="47089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creation and curation process, discussing the challenges faced and lessons learned.</a:t>
            </a:r>
          </a:p>
          <a:p>
            <a:pPr marL="425450" lvl="0" indent="-285750" algn="l" rtl="0">
              <a:spcBef>
                <a:spcPts val="0"/>
              </a:spcBef>
              <a:spcAft>
                <a:spcPts val="0"/>
              </a:spcAft>
              <a:buSzPts val="1400"/>
              <a:buFont typeface="Wingdings" panose="05000000000000000000" pitchFamily="2" charset="2"/>
              <a:buChar char="Ø"/>
            </a:pPr>
            <a:r>
              <a:rPr lang="en-GB" b="1" dirty="0"/>
              <a:t>Content Creation And Curation Process:</a:t>
            </a:r>
          </a:p>
          <a:p>
            <a:pPr marL="139700" lvl="0" algn="l" rtl="0">
              <a:spcBef>
                <a:spcPts val="0"/>
              </a:spcBef>
              <a:spcAft>
                <a:spcPts val="0"/>
              </a:spcAft>
              <a:buSzPts val="1400"/>
            </a:pPr>
            <a:r>
              <a:rPr lang="en-GB" dirty="0"/>
              <a:t>The content creation and curation process has been challenging, fun and creative. For Instagram stories we created an Instagram account for Himalaya herbals then made three different types of stories to generate engagement from the audience. For the Instagram reel, we created a </a:t>
            </a:r>
            <a:r>
              <a:rPr lang="en-GB" dirty="0" err="1"/>
              <a:t>canva</a:t>
            </a:r>
            <a:r>
              <a:rPr lang="en-GB" dirty="0"/>
              <a:t> account, chose a video template and then edited the template with the brand colours, content </a:t>
            </a:r>
            <a:r>
              <a:rPr lang="en-GB" dirty="0" err="1"/>
              <a:t>etc.For</a:t>
            </a:r>
            <a:r>
              <a:rPr lang="en-GB" dirty="0"/>
              <a:t> </a:t>
            </a:r>
            <a:r>
              <a:rPr lang="en-GB" dirty="0" err="1"/>
              <a:t>facebook</a:t>
            </a:r>
            <a:r>
              <a:rPr lang="en-GB" dirty="0"/>
              <a:t> we created a business manager account and then an ad manager account and then it was relatively easy choosing who the target audience, template etc. As for emails, we created a </a:t>
            </a:r>
            <a:r>
              <a:rPr lang="en-GB" dirty="0" err="1"/>
              <a:t>mailchimp</a:t>
            </a:r>
            <a:r>
              <a:rPr lang="en-GB" dirty="0"/>
              <a:t> account, chose a template for the required marketing goal and manually typed the content.</a:t>
            </a:r>
          </a:p>
          <a:p>
            <a:pPr marL="425450" lvl="0" indent="-285750">
              <a:buSzPts val="1400"/>
              <a:buFont typeface="Wingdings" panose="05000000000000000000" pitchFamily="2" charset="2"/>
              <a:buChar char="Ø"/>
            </a:pPr>
            <a:r>
              <a:rPr lang="en-GB" b="1" dirty="0">
                <a:solidFill>
                  <a:schemeClr val="tx1"/>
                </a:solidFill>
              </a:rPr>
              <a:t>Challenges encountered:</a:t>
            </a:r>
          </a:p>
          <a:p>
            <a:pPr marL="482600" lvl="0" indent="-342900">
              <a:buSzPts val="1400"/>
              <a:buFont typeface="+mj-lt"/>
              <a:buAutoNum type="arabicPeriod"/>
            </a:pPr>
            <a:r>
              <a:rPr lang="en-GB" dirty="0">
                <a:solidFill>
                  <a:schemeClr val="tx1"/>
                </a:solidFill>
              </a:rPr>
              <a:t>Understanding the brand and target audience.</a:t>
            </a:r>
          </a:p>
          <a:p>
            <a:pPr marL="482600" lvl="0" indent="-342900">
              <a:buSzPts val="1400"/>
              <a:buFont typeface="+mj-lt"/>
              <a:buAutoNum type="arabicPeriod"/>
            </a:pPr>
            <a:r>
              <a:rPr lang="en-GB" dirty="0">
                <a:solidFill>
                  <a:schemeClr val="tx1"/>
                </a:solidFill>
              </a:rPr>
              <a:t>Creating engaging and informative content.</a:t>
            </a:r>
          </a:p>
          <a:p>
            <a:pPr marL="482600" lvl="0" indent="-342900">
              <a:buSzPts val="1400"/>
              <a:buFont typeface="+mj-lt"/>
              <a:buAutoNum type="arabicPeriod"/>
            </a:pPr>
            <a:r>
              <a:rPr lang="en-GB" dirty="0">
                <a:solidFill>
                  <a:schemeClr val="tx1"/>
                </a:solidFill>
              </a:rPr>
              <a:t>Promoting a balanced message.</a:t>
            </a:r>
          </a:p>
          <a:p>
            <a:pPr marL="482600" lvl="0" indent="-342900">
              <a:buSzPts val="1400"/>
              <a:buFont typeface="+mj-lt"/>
              <a:buAutoNum type="arabicPeriod"/>
            </a:pPr>
            <a:r>
              <a:rPr lang="en-GB" dirty="0">
                <a:solidFill>
                  <a:schemeClr val="tx1"/>
                </a:solidFill>
              </a:rPr>
              <a:t>Building an engaging community.</a:t>
            </a:r>
          </a:p>
          <a:p>
            <a:pPr marL="425450" lvl="0" indent="-285750">
              <a:buSzPts val="1400"/>
              <a:buFont typeface="Wingdings" panose="05000000000000000000" pitchFamily="2" charset="2"/>
              <a:buChar char="Ø"/>
            </a:pPr>
            <a:r>
              <a:rPr lang="en-GB" b="1" dirty="0">
                <a:solidFill>
                  <a:schemeClr val="tx1"/>
                </a:solidFill>
              </a:rPr>
              <a:t>Lessons learnt:</a:t>
            </a:r>
          </a:p>
          <a:p>
            <a:pPr marL="482600" lvl="0" indent="-342900">
              <a:buSzPts val="1400"/>
              <a:buFont typeface="+mj-lt"/>
              <a:buAutoNum type="arabicPeriod"/>
            </a:pPr>
            <a:r>
              <a:rPr lang="en-GB" dirty="0">
                <a:solidFill>
                  <a:schemeClr val="tx1"/>
                </a:solidFill>
              </a:rPr>
              <a:t>Investing time in understanding the brand and target audience at the initial stage can make the rest of the process effective.</a:t>
            </a:r>
          </a:p>
          <a:p>
            <a:pPr marL="482600" lvl="0" indent="-342900">
              <a:buSzPts val="1400"/>
              <a:buFont typeface="+mj-lt"/>
              <a:buAutoNum type="arabicPeriod"/>
            </a:pPr>
            <a:r>
              <a:rPr lang="en-US" dirty="0"/>
              <a:t>Offering valuable tips and insights without making health claims can enhance audience trust.</a:t>
            </a:r>
          </a:p>
          <a:p>
            <a:pPr marL="482600" lvl="0" indent="-342900">
              <a:buSzPts val="1400"/>
              <a:buFont typeface="+mj-lt"/>
              <a:buAutoNum type="arabicPeriod"/>
            </a:pPr>
            <a:r>
              <a:rPr lang="en-US" dirty="0"/>
              <a:t>Providing evidence-based information to support product claims can enhance credibility.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0296" y="572348"/>
            <a:ext cx="8246816" cy="4616648"/>
          </a:xfrm>
          <a:prstGeom prst="rect">
            <a:avLst/>
          </a:prstGeom>
          <a:noFill/>
        </p:spPr>
        <p:txBody>
          <a:bodyPr wrap="square" rtlCol="0">
            <a:spAutoFit/>
          </a:bodyPr>
          <a:lstStyle/>
          <a:p>
            <a:pPr marL="285750" indent="-285750">
              <a:buFont typeface="Arial" panose="020B0604020202020204" pitchFamily="34" charset="0"/>
              <a:buChar char="•"/>
            </a:pPr>
            <a:r>
              <a:rPr lang="en-US" b="1" dirty="0"/>
              <a:t>Mission/Values:</a:t>
            </a:r>
          </a:p>
          <a:p>
            <a:endParaRPr lang="en-US" dirty="0"/>
          </a:p>
          <a:p>
            <a:r>
              <a:rPr lang="en-US" dirty="0"/>
              <a:t>Bring wellness and joy to every home via herbal solutions based on science.</a:t>
            </a:r>
          </a:p>
          <a:p>
            <a:endParaRPr lang="en-US" b="1" dirty="0"/>
          </a:p>
          <a:p>
            <a:r>
              <a:rPr lang="en-US" dirty="0"/>
              <a:t>Establish Himalaya as a science-based, problem-solving, head-to-heel brand, harnessed from nature's wealth and characterized by trust and healthy lives.</a:t>
            </a:r>
          </a:p>
          <a:p>
            <a:endParaRPr lang="en-US" dirty="0"/>
          </a:p>
          <a:p>
            <a:r>
              <a:rPr lang="en-US" dirty="0"/>
              <a:t>Develop markets worldwide with an in-depth and long-term approach, maintaining at each step the highest ethical standards.</a:t>
            </a:r>
          </a:p>
          <a:p>
            <a:endParaRPr lang="en-US" dirty="0"/>
          </a:p>
          <a:p>
            <a:r>
              <a:rPr lang="en-US" dirty="0"/>
              <a:t>Respect, collaborate with, and utilize the talents of each member of the Himalaya family and the local communities, to drive our seed-to-shelf policy and to rigorously adopt eco-friendly practices to support the environment we inhabit.</a:t>
            </a:r>
          </a:p>
          <a:p>
            <a:endParaRPr lang="en-US" dirty="0"/>
          </a:p>
          <a:p>
            <a:pPr marL="285750" indent="-285750">
              <a:buFont typeface="Arial" panose="020B0604020202020204" pitchFamily="34" charset="0"/>
              <a:buChar char="•"/>
            </a:pPr>
            <a:r>
              <a:rPr lang="en-US" b="1" dirty="0"/>
              <a:t>USP: </a:t>
            </a:r>
            <a:r>
              <a:rPr lang="en-US" dirty="0">
                <a:solidFill>
                  <a:schemeClr val="tx1"/>
                </a:solidFill>
                <a:latin typeface="+mj-lt"/>
              </a:rPr>
              <a:t>The USP of HIMALAYA HERBAL CARE is adding </a:t>
            </a:r>
            <a:r>
              <a:rPr lang="en-US" dirty="0" err="1">
                <a:solidFill>
                  <a:schemeClr val="tx1"/>
                </a:solidFill>
                <a:latin typeface="+mj-lt"/>
              </a:rPr>
              <a:t>ayurvedic</a:t>
            </a:r>
            <a:r>
              <a:rPr lang="en-US" dirty="0">
                <a:solidFill>
                  <a:schemeClr val="tx1"/>
                </a:solidFill>
                <a:latin typeface="+mj-lt"/>
              </a:rPr>
              <a:t> ingredients in most of their product.</a:t>
            </a:r>
          </a:p>
          <a:p>
            <a:r>
              <a:rPr lang="en-US" b="1" dirty="0">
                <a:solidFill>
                  <a:schemeClr val="tx1"/>
                </a:solidFill>
                <a:latin typeface="+mj-lt"/>
              </a:rPr>
              <a:t> </a:t>
            </a:r>
          </a:p>
          <a:p>
            <a:pPr marL="285750" indent="-285750">
              <a:buFont typeface="Arial" panose="020B0604020202020204" pitchFamily="34" charset="0"/>
              <a:buChar char="•"/>
            </a:pPr>
            <a:r>
              <a:rPr lang="en-US" b="1" dirty="0">
                <a:solidFill>
                  <a:schemeClr val="tx1"/>
                </a:solidFill>
                <a:latin typeface="+mj-lt"/>
              </a:rPr>
              <a:t>Tagline: </a:t>
            </a:r>
            <a:r>
              <a:rPr lang="en-US" dirty="0">
                <a:latin typeface="Montserrat"/>
              </a:rPr>
              <a:t>“Wellness in Every Home, Happiness in Every Heart”.</a:t>
            </a:r>
            <a:br>
              <a:rPr lang="en-US" dirty="0"/>
            </a:br>
            <a:br>
              <a:rPr lang="en-US" dirty="0"/>
            </a:br>
            <a:endParaRPr lang="en-US" b="1" dirty="0">
              <a:solidFill>
                <a:schemeClr val="tx1"/>
              </a:solidFill>
              <a:latin typeface="+mj-lt"/>
            </a:endParaRPr>
          </a:p>
          <a:p>
            <a:pPr marL="285750" indent="-285750">
              <a:buFont typeface="Arial" panose="020B0604020202020204" pitchFamily="34" charset="0"/>
              <a:buChar char="•"/>
            </a:pPr>
            <a:endParaRPr lang="en-US" b="1" dirty="0">
              <a:solidFill>
                <a:schemeClr val="tx1"/>
              </a:solidFill>
              <a:latin typeface="+mj-lt"/>
            </a:endParaRPr>
          </a:p>
        </p:txBody>
      </p:sp>
    </p:spTree>
    <p:extLst>
      <p:ext uri="{BB962C8B-B14F-4D97-AF65-F5344CB8AC3E}">
        <p14:creationId xmlns:p14="http://schemas.microsoft.com/office/powerpoint/2010/main" val="4050937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79354" y="0"/>
            <a:ext cx="8452103" cy="30777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Brand Messaging:</a:t>
            </a:r>
          </a:p>
          <a:p>
            <a:pPr marL="139700" lvl="0" algn="l" rtl="0">
              <a:spcBef>
                <a:spcPts val="0"/>
              </a:spcBef>
              <a:spcAft>
                <a:spcPts val="0"/>
              </a:spcAft>
              <a:buSzPts val="1400"/>
            </a:pPr>
            <a:endParaRPr lang="en-GB" b="1" dirty="0"/>
          </a:p>
          <a:p>
            <a:pPr marL="425450" lvl="0" indent="-285750" algn="l" rtl="0">
              <a:spcBef>
                <a:spcPts val="0"/>
              </a:spcBef>
              <a:spcAft>
                <a:spcPts val="0"/>
              </a:spcAft>
              <a:buSzPts val="1400"/>
              <a:buFont typeface="Wingdings" panose="05000000000000000000" pitchFamily="2" charset="2"/>
              <a:buChar char="Ø"/>
            </a:pPr>
            <a:r>
              <a:rPr lang="en-GB" dirty="0"/>
              <a:t>Formal, fun and highly informative.</a:t>
            </a:r>
          </a:p>
          <a:p>
            <a:pPr marL="425450" lvl="0" indent="-285750" algn="l" rtl="0">
              <a:spcBef>
                <a:spcPts val="0"/>
              </a:spcBef>
              <a:spcAft>
                <a:spcPts val="0"/>
              </a:spcAft>
              <a:buSzPts val="1400"/>
              <a:buFont typeface="Wingdings" panose="05000000000000000000" pitchFamily="2" charset="2"/>
              <a:buChar char="Ø"/>
            </a:pPr>
            <a:r>
              <a:rPr lang="en-GB" dirty="0"/>
              <a:t>Consumer friendly – uses real consumer reviews and feedbacks so as to promote the product as well as make</a:t>
            </a:r>
            <a:r>
              <a:rPr lang="en-GB" b="1" dirty="0"/>
              <a:t> </a:t>
            </a:r>
            <a:r>
              <a:rPr lang="en-GB" dirty="0"/>
              <a:t>any improvements if need be.</a:t>
            </a:r>
          </a:p>
          <a:p>
            <a:pPr marL="425450" lvl="0" indent="-285750" algn="l" rtl="0">
              <a:spcBef>
                <a:spcPts val="0"/>
              </a:spcBef>
              <a:spcAft>
                <a:spcPts val="0"/>
              </a:spcAft>
              <a:buSzPts val="1400"/>
              <a:buFont typeface="Wingdings" panose="05000000000000000000" pitchFamily="2" charset="2"/>
              <a:buChar char="Ø"/>
            </a:pPr>
            <a:r>
              <a:rPr lang="en-GB" dirty="0"/>
              <a:t>Guides consumers to select the right product for their requirements.</a:t>
            </a:r>
          </a:p>
          <a:p>
            <a:pPr marL="425450" lvl="0" indent="-285750" algn="l" rtl="0">
              <a:spcBef>
                <a:spcPts val="0"/>
              </a:spcBef>
              <a:spcAft>
                <a:spcPts val="0"/>
              </a:spcAft>
              <a:buSzPts val="1400"/>
              <a:buFont typeface="Wingdings" panose="05000000000000000000" pitchFamily="2" charset="2"/>
              <a:buChar char="Ø"/>
            </a:pPr>
            <a:r>
              <a:rPr lang="en-GB" dirty="0"/>
              <a:t>Provides health and self care awareness.</a:t>
            </a:r>
          </a:p>
          <a:p>
            <a:pPr lvl="0"/>
            <a:r>
              <a:rPr lang="en-US" sz="1200" dirty="0">
                <a:hlinkClick r:id="rId3"/>
              </a:rPr>
              <a:t>https://www.instagram.com/p/CtbSlO8trXL/</a:t>
            </a:r>
            <a:endParaRPr lang="en-US" sz="1200" dirty="0"/>
          </a:p>
          <a:p>
            <a:pPr lvl="0"/>
            <a:r>
              <a:rPr lang="en-US" sz="1200" dirty="0">
                <a:hlinkClick r:id="rId4"/>
              </a:rPr>
              <a:t>https://www.instagram.com/reel/CuY0mRetVA6/?utm_source=ig_web_copy_link&amp;igshid=MzRlODBiNWFlZA</a:t>
            </a:r>
            <a:r>
              <a:rPr lang="en-US" sz="1200" dirty="0"/>
              <a:t>==</a:t>
            </a:r>
          </a:p>
          <a:p>
            <a:pPr lvl="0"/>
            <a:r>
              <a:rPr lang="en-US" sz="1200" dirty="0">
                <a:hlinkClick r:id="rId5"/>
              </a:rPr>
              <a:t>https://www.instagram.com/p/CsyF3SVM_9k/</a:t>
            </a:r>
            <a:endParaRPr lang="en-US" sz="1200" dirty="0"/>
          </a:p>
          <a:p>
            <a:pPr lvl="0"/>
            <a:endParaRPr sz="1200"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pic>
        <p:nvPicPr>
          <p:cNvPr id="3" name="Picture 2"/>
          <p:cNvPicPr>
            <a:picLocks noChangeAspect="1"/>
          </p:cNvPicPr>
          <p:nvPr/>
        </p:nvPicPr>
        <p:blipFill>
          <a:blip r:embed="rId6"/>
          <a:stretch>
            <a:fillRect/>
          </a:stretch>
        </p:blipFill>
        <p:spPr>
          <a:xfrm>
            <a:off x="385671" y="2453993"/>
            <a:ext cx="2689265" cy="2479513"/>
          </a:xfrm>
          <a:prstGeom prst="rect">
            <a:avLst/>
          </a:prstGeom>
        </p:spPr>
      </p:pic>
      <p:pic>
        <p:nvPicPr>
          <p:cNvPr id="5" name="Picture 4"/>
          <p:cNvPicPr>
            <a:picLocks noChangeAspect="1"/>
          </p:cNvPicPr>
          <p:nvPr/>
        </p:nvPicPr>
        <p:blipFill>
          <a:blip r:embed="rId7"/>
          <a:stretch>
            <a:fillRect/>
          </a:stretch>
        </p:blipFill>
        <p:spPr>
          <a:xfrm>
            <a:off x="5988256" y="2453993"/>
            <a:ext cx="2794237" cy="2479514"/>
          </a:xfrm>
          <a:prstGeom prst="rect">
            <a:avLst/>
          </a:prstGeom>
        </p:spPr>
      </p:pic>
      <p:pic>
        <p:nvPicPr>
          <p:cNvPr id="6" name="Picture 5"/>
          <p:cNvPicPr>
            <a:picLocks noChangeAspect="1"/>
          </p:cNvPicPr>
          <p:nvPr/>
        </p:nvPicPr>
        <p:blipFill>
          <a:blip r:embed="rId8"/>
          <a:stretch>
            <a:fillRect/>
          </a:stretch>
        </p:blipFill>
        <p:spPr>
          <a:xfrm>
            <a:off x="3181253" y="2453993"/>
            <a:ext cx="2704932" cy="24795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715914" y="183442"/>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0" name="Google Shape;80;p17"/>
          <p:cNvSpPr txBox="1"/>
          <p:nvPr/>
        </p:nvSpPr>
        <p:spPr>
          <a:xfrm>
            <a:off x="534567" y="847131"/>
            <a:ext cx="7972794" cy="48012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sz="2000" b="1" dirty="0">
                <a:solidFill>
                  <a:schemeClr val="tx1"/>
                </a:solidFill>
              </a:rPr>
              <a:t>Competitor Analysis:</a:t>
            </a:r>
            <a:r>
              <a:rPr lang="en-GB" sz="2000" dirty="0">
                <a:solidFill>
                  <a:schemeClr val="tx1"/>
                </a:solidFill>
              </a:rPr>
              <a:t> </a:t>
            </a:r>
            <a:r>
              <a:rPr lang="en-GB" dirty="0"/>
              <a:t>Select three competitors operating in the same industry or niche as the chosen brand, examine their USPs and online communication.</a:t>
            </a:r>
            <a:endParaRPr dirty="0"/>
          </a:p>
          <a:p>
            <a:pPr marL="0" lvl="0" indent="0" algn="l" rtl="0">
              <a:spcBef>
                <a:spcPts val="0"/>
              </a:spcBef>
              <a:spcAft>
                <a:spcPts val="0"/>
              </a:spcAft>
              <a:buNone/>
            </a:pPr>
            <a:r>
              <a:rPr lang="en-GB" b="1" dirty="0"/>
              <a:t>Competitor 1: BIOTIQUE.</a:t>
            </a:r>
          </a:p>
          <a:p>
            <a:pPr marL="285750" lvl="0" indent="-285750">
              <a:buFont typeface="Arial" panose="020B0604020202020204" pitchFamily="34" charset="0"/>
              <a:buChar char="•"/>
            </a:pPr>
            <a:r>
              <a:rPr lang="en-US" b="1" dirty="0"/>
              <a:t>USP: </a:t>
            </a:r>
            <a:r>
              <a:rPr lang="en-US" dirty="0" err="1"/>
              <a:t>Biotique</a:t>
            </a:r>
            <a:r>
              <a:rPr lang="en-US" dirty="0"/>
              <a:t> has been positioned as a market leader in the wellness sector with the USP of the brand being </a:t>
            </a:r>
            <a:r>
              <a:rPr lang="en-US" dirty="0" err="1"/>
              <a:t>ayurvedic</a:t>
            </a:r>
            <a:r>
              <a:rPr lang="en-US" dirty="0"/>
              <a:t> products that are made from 100 percent naturally sourced ingredients.</a:t>
            </a:r>
          </a:p>
          <a:p>
            <a:pPr marL="285750" lvl="0" indent="-285750">
              <a:buFont typeface="Arial" panose="020B0604020202020204" pitchFamily="34" charset="0"/>
              <a:buChar char="•"/>
            </a:pPr>
            <a:r>
              <a:rPr lang="en-US" b="1" dirty="0"/>
              <a:t>Tagline: </a:t>
            </a:r>
            <a:r>
              <a:rPr lang="en-US" dirty="0"/>
              <a:t>Indulge in the goodness of non-toxic beauty.</a:t>
            </a:r>
          </a:p>
          <a:p>
            <a:pPr marL="285750" lvl="0" indent="-285750">
              <a:buFont typeface="Arial" panose="020B0604020202020204" pitchFamily="34" charset="0"/>
              <a:buChar char="•"/>
            </a:pPr>
            <a:r>
              <a:rPr lang="en-US" b="1" dirty="0"/>
              <a:t>Online communication:</a:t>
            </a:r>
          </a:p>
          <a:p>
            <a:pPr marL="285750" lvl="0" indent="-285750">
              <a:buFont typeface="Wingdings" panose="05000000000000000000" pitchFamily="2" charset="2"/>
              <a:buChar char="Ø"/>
            </a:pPr>
            <a:r>
              <a:rPr lang="en-US" dirty="0"/>
              <a:t>Creative, entertaining and highly engaging.</a:t>
            </a:r>
          </a:p>
          <a:p>
            <a:pPr marL="285750" lvl="0" indent="-285750">
              <a:buFont typeface="Wingdings" panose="05000000000000000000" pitchFamily="2" charset="2"/>
              <a:buChar char="Ø"/>
            </a:pPr>
            <a:r>
              <a:rPr lang="en-US" dirty="0"/>
              <a:t>Hires celebrities as brand </a:t>
            </a:r>
            <a:r>
              <a:rPr lang="en-US" dirty="0" err="1"/>
              <a:t>ambassdors</a:t>
            </a:r>
            <a:r>
              <a:rPr lang="en-US" dirty="0"/>
              <a:t> so as to attract a wide range of audience towards the </a:t>
            </a:r>
            <a:r>
              <a:rPr lang="en-US" dirty="0" err="1"/>
              <a:t>brand.Eg</a:t>
            </a:r>
            <a:r>
              <a:rPr lang="en-US" dirty="0"/>
              <a:t>: Actress Sara Ali Khan is the current brand ambassador of </a:t>
            </a:r>
            <a:r>
              <a:rPr lang="en-US" dirty="0" err="1"/>
              <a:t>biotique</a:t>
            </a:r>
            <a:r>
              <a:rPr lang="en-US" dirty="0"/>
              <a:t>.</a:t>
            </a:r>
          </a:p>
          <a:p>
            <a:pPr marL="285750" lvl="0" indent="-285750">
              <a:buFont typeface="Wingdings" panose="05000000000000000000" pitchFamily="2" charset="2"/>
              <a:buChar char="Ø"/>
            </a:pPr>
            <a:r>
              <a:rPr lang="en-US" dirty="0"/>
              <a:t>Highly engaging – uses famous female characters from Bollywood movies and showcases how and which </a:t>
            </a:r>
            <a:r>
              <a:rPr lang="en-US" dirty="0" err="1"/>
              <a:t>biotique</a:t>
            </a:r>
            <a:r>
              <a:rPr lang="en-US" dirty="0"/>
              <a:t> products those characters would use.</a:t>
            </a:r>
          </a:p>
          <a:p>
            <a:pPr lvl="0"/>
            <a:r>
              <a:rPr lang="en-US" dirty="0"/>
              <a:t>   </a:t>
            </a:r>
          </a:p>
          <a:p>
            <a:pPr lvl="0"/>
            <a:r>
              <a:rPr lang="en-GB" b="1" dirty="0"/>
              <a:t>Competitor 2: DABUR INDIA LIMITED.</a:t>
            </a:r>
          </a:p>
          <a:p>
            <a:pPr marL="285750" lvl="0" indent="-285750">
              <a:buFont typeface="Arial" panose="020B0604020202020204" pitchFamily="34" charset="0"/>
              <a:buChar char="•"/>
            </a:pPr>
            <a:r>
              <a:rPr lang="en-US" b="1" dirty="0"/>
              <a:t>USP: </a:t>
            </a:r>
            <a:r>
              <a:rPr lang="en-US" dirty="0"/>
              <a:t>Dabur is the world's largest </a:t>
            </a:r>
            <a:r>
              <a:rPr lang="en-US" dirty="0" err="1"/>
              <a:t>Ayurvedic</a:t>
            </a:r>
            <a:r>
              <a:rPr lang="en-US" dirty="0"/>
              <a:t> and natural health care company based out of India</a:t>
            </a:r>
          </a:p>
          <a:p>
            <a:pPr marL="285750" lvl="0" indent="-285750">
              <a:buFont typeface="Arial" panose="020B0604020202020204" pitchFamily="34" charset="0"/>
              <a:buChar char="•"/>
            </a:pPr>
            <a:r>
              <a:rPr lang="en-US" b="1" dirty="0"/>
              <a:t>Tagline: </a:t>
            </a:r>
            <a:r>
              <a:rPr lang="en-US" dirty="0"/>
              <a:t>Celebrate Life</a:t>
            </a:r>
            <a:endParaRPr lang="en-US"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53001" y="-182880"/>
            <a:ext cx="8283660" cy="4488068"/>
          </a:xfrm>
        </p:spPr>
        <p:txBody>
          <a:bodyPr>
            <a:normAutofit/>
          </a:bodyPr>
          <a:lstStyle/>
          <a:p>
            <a:pPr>
              <a:buFont typeface="Arial" panose="020B0604020202020204" pitchFamily="34" charset="0"/>
              <a:buChar char="•"/>
            </a:pPr>
            <a:endParaRPr lang="en-US" sz="1400" b="1" dirty="0">
              <a:solidFill>
                <a:schemeClr val="tx1"/>
              </a:solidFill>
            </a:endParaRPr>
          </a:p>
          <a:p>
            <a:pPr>
              <a:buFont typeface="Arial" panose="020B0604020202020204" pitchFamily="34" charset="0"/>
              <a:buChar char="•"/>
            </a:pPr>
            <a:r>
              <a:rPr lang="en-US" sz="1400" b="1" dirty="0">
                <a:solidFill>
                  <a:schemeClr val="tx1"/>
                </a:solidFill>
              </a:rPr>
              <a:t>Online communication: </a:t>
            </a:r>
          </a:p>
          <a:p>
            <a:pPr>
              <a:buFont typeface="Wingdings" panose="05000000000000000000" pitchFamily="2" charset="2"/>
              <a:buChar char="Ø"/>
            </a:pPr>
            <a:r>
              <a:rPr lang="en-US" sz="1400" dirty="0">
                <a:solidFill>
                  <a:schemeClr val="tx1"/>
                </a:solidFill>
              </a:rPr>
              <a:t>Completely formal and informative.</a:t>
            </a:r>
          </a:p>
          <a:p>
            <a:pPr>
              <a:buFont typeface="Wingdings" panose="05000000000000000000" pitchFamily="2" charset="2"/>
              <a:buChar char="Ø"/>
            </a:pPr>
            <a:r>
              <a:rPr lang="en-US" sz="1400" dirty="0">
                <a:solidFill>
                  <a:schemeClr val="tx1"/>
                </a:solidFill>
              </a:rPr>
              <a:t>Conducts many welfare activities in healthcare, education etc. thereby building a very strong and trustworthy brand image.</a:t>
            </a:r>
          </a:p>
          <a:p>
            <a:pPr>
              <a:buFont typeface="Wingdings" panose="05000000000000000000" pitchFamily="2" charset="2"/>
              <a:buChar char="Ø"/>
            </a:pPr>
            <a:r>
              <a:rPr lang="en-US" sz="1400" dirty="0">
                <a:solidFill>
                  <a:schemeClr val="tx1"/>
                </a:solidFill>
              </a:rPr>
              <a:t>Creates health awareness among consumers and informs how their products can help alleviate their health concern through social media and television </a:t>
            </a:r>
            <a:r>
              <a:rPr lang="en-US" sz="1400" dirty="0" err="1">
                <a:solidFill>
                  <a:schemeClr val="tx1"/>
                </a:solidFill>
              </a:rPr>
              <a:t>adverstisements</a:t>
            </a:r>
            <a:r>
              <a:rPr lang="en-US" sz="1400" dirty="0">
                <a:solidFill>
                  <a:schemeClr val="tx1"/>
                </a:solidFill>
              </a:rPr>
              <a:t>.</a:t>
            </a:r>
          </a:p>
          <a:p>
            <a:pPr>
              <a:buFont typeface="Wingdings" panose="05000000000000000000" pitchFamily="2" charset="2"/>
              <a:buChar char="Ø"/>
            </a:pPr>
            <a:endParaRPr lang="en-US" sz="1400" dirty="0">
              <a:solidFill>
                <a:schemeClr val="tx1"/>
              </a:solidFill>
            </a:endParaRPr>
          </a:p>
          <a:p>
            <a:pPr marL="114300" indent="0">
              <a:buNone/>
            </a:pPr>
            <a:r>
              <a:rPr lang="en-US" sz="1400" b="1" dirty="0">
                <a:solidFill>
                  <a:schemeClr val="tx1"/>
                </a:solidFill>
              </a:rPr>
              <a:t>Competitor 3:  PATANJALI AYURVED LIMITED.</a:t>
            </a:r>
          </a:p>
          <a:p>
            <a:pPr>
              <a:buFont typeface="Arial" panose="020B0604020202020204" pitchFamily="34" charset="0"/>
              <a:buChar char="•"/>
            </a:pPr>
            <a:r>
              <a:rPr lang="en-US" sz="1400" b="1" dirty="0">
                <a:solidFill>
                  <a:schemeClr val="tx1"/>
                </a:solidFill>
              </a:rPr>
              <a:t>USP: </a:t>
            </a:r>
            <a:r>
              <a:rPr lang="en-US" sz="1400" dirty="0" err="1">
                <a:solidFill>
                  <a:schemeClr val="tx1"/>
                </a:solidFill>
              </a:rPr>
              <a:t>Patanjali</a:t>
            </a:r>
            <a:r>
              <a:rPr lang="en-US" sz="1400" dirty="0">
                <a:solidFill>
                  <a:schemeClr val="tx1"/>
                </a:solidFill>
              </a:rPr>
              <a:t> sells only Ayurveda based products in food, cosmetics and FMCG.</a:t>
            </a:r>
          </a:p>
          <a:p>
            <a:pPr>
              <a:buFont typeface="Arial" panose="020B0604020202020204" pitchFamily="34" charset="0"/>
              <a:buChar char="•"/>
            </a:pPr>
            <a:r>
              <a:rPr lang="en-US" sz="1400" b="1" dirty="0">
                <a:solidFill>
                  <a:schemeClr val="tx1"/>
                </a:solidFill>
              </a:rPr>
              <a:t>Tagline: ‘</a:t>
            </a:r>
            <a:r>
              <a:rPr lang="en-US" sz="1400" dirty="0" err="1">
                <a:solidFill>
                  <a:schemeClr val="tx1"/>
                </a:solidFill>
              </a:rPr>
              <a:t>Prakriti</a:t>
            </a:r>
            <a:r>
              <a:rPr lang="en-US" sz="1400" dirty="0">
                <a:solidFill>
                  <a:schemeClr val="tx1"/>
                </a:solidFill>
              </a:rPr>
              <a:t> </a:t>
            </a:r>
            <a:r>
              <a:rPr lang="en-US" sz="1400" dirty="0" err="1">
                <a:solidFill>
                  <a:schemeClr val="tx1"/>
                </a:solidFill>
              </a:rPr>
              <a:t>ka</a:t>
            </a:r>
            <a:r>
              <a:rPr lang="en-US" sz="1400" dirty="0">
                <a:solidFill>
                  <a:schemeClr val="tx1"/>
                </a:solidFill>
              </a:rPr>
              <a:t> </a:t>
            </a:r>
            <a:r>
              <a:rPr lang="en-US" sz="1400" dirty="0" err="1">
                <a:solidFill>
                  <a:schemeClr val="tx1"/>
                </a:solidFill>
              </a:rPr>
              <a:t>aashirwaad</a:t>
            </a:r>
            <a:r>
              <a:rPr lang="en-US" sz="1400" dirty="0">
                <a:solidFill>
                  <a:schemeClr val="tx1"/>
                </a:solidFill>
              </a:rPr>
              <a:t>’</a:t>
            </a:r>
          </a:p>
          <a:p>
            <a:pPr>
              <a:buFont typeface="Arial" panose="020B0604020202020204" pitchFamily="34" charset="0"/>
              <a:buChar char="•"/>
            </a:pPr>
            <a:r>
              <a:rPr lang="en-US" sz="1400" b="1" dirty="0">
                <a:solidFill>
                  <a:schemeClr val="tx1"/>
                </a:solidFill>
              </a:rPr>
              <a:t>Online communication:</a:t>
            </a:r>
          </a:p>
          <a:p>
            <a:pPr>
              <a:buFont typeface="Wingdings" panose="05000000000000000000" pitchFamily="2" charset="2"/>
              <a:buChar char="Ø"/>
            </a:pPr>
            <a:r>
              <a:rPr lang="en-US" sz="1400" dirty="0">
                <a:solidFill>
                  <a:schemeClr val="tx1"/>
                </a:solidFill>
              </a:rPr>
              <a:t>Formal, Easy to understand and instructive.</a:t>
            </a:r>
          </a:p>
          <a:p>
            <a:pPr>
              <a:buFont typeface="Wingdings" panose="05000000000000000000" pitchFamily="2" charset="2"/>
              <a:buChar char="Ø"/>
            </a:pPr>
            <a:r>
              <a:rPr lang="en-US" sz="1400" dirty="0">
                <a:solidFill>
                  <a:schemeClr val="tx1"/>
                </a:solidFill>
              </a:rPr>
              <a:t>Uses a strong brand ambassador Baba </a:t>
            </a:r>
            <a:r>
              <a:rPr lang="en-US" sz="1400" dirty="0" err="1">
                <a:solidFill>
                  <a:schemeClr val="tx1"/>
                </a:solidFill>
              </a:rPr>
              <a:t>Ramdev</a:t>
            </a:r>
            <a:r>
              <a:rPr lang="en-US" sz="1400" dirty="0">
                <a:solidFill>
                  <a:schemeClr val="tx1"/>
                </a:solidFill>
              </a:rPr>
              <a:t> to help boost the brand image of </a:t>
            </a:r>
            <a:r>
              <a:rPr lang="en-US" sz="1400" dirty="0" err="1">
                <a:solidFill>
                  <a:schemeClr val="tx1"/>
                </a:solidFill>
              </a:rPr>
              <a:t>patanjali</a:t>
            </a:r>
            <a:r>
              <a:rPr lang="en-US" sz="1400" dirty="0">
                <a:solidFill>
                  <a:schemeClr val="tx1"/>
                </a:solidFill>
              </a:rPr>
              <a:t> at a very rapid rate.</a:t>
            </a:r>
          </a:p>
          <a:p>
            <a:pPr>
              <a:buFont typeface="Wingdings" panose="05000000000000000000" pitchFamily="2" charset="2"/>
              <a:buChar char="Ø"/>
            </a:pPr>
            <a:r>
              <a:rPr lang="en-US" sz="1400" dirty="0">
                <a:solidFill>
                  <a:schemeClr val="tx1"/>
                </a:solidFill>
              </a:rPr>
              <a:t>“Word of mouth” has been a very significant promotional tool for this brand’s success.</a:t>
            </a:r>
          </a:p>
          <a:p>
            <a:pPr>
              <a:buFont typeface="Wingdings" panose="05000000000000000000" pitchFamily="2" charset="2"/>
              <a:buChar char="Ø"/>
            </a:pPr>
            <a:r>
              <a:rPr lang="en-US" sz="1400" dirty="0">
                <a:solidFill>
                  <a:schemeClr val="tx1"/>
                </a:solidFill>
              </a:rPr>
              <a:t>Uses elements of yoga and spirituality to showcase the uses and need for the product.</a:t>
            </a:r>
          </a:p>
          <a:p>
            <a:pPr marL="114300" indent="0">
              <a:buNone/>
            </a:pPr>
            <a:endParaRPr lang="en-US" sz="1400" dirty="0">
              <a:solidFill>
                <a:schemeClr val="tx1"/>
              </a:solidFill>
            </a:endParaRPr>
          </a:p>
          <a:p>
            <a:pPr marL="114300" indent="0">
              <a:buNone/>
            </a:pPr>
            <a:endParaRPr lang="en-US" sz="1400" b="1" dirty="0">
              <a:solidFill>
                <a:schemeClr val="tx1"/>
              </a:solidFill>
            </a:endParaRPr>
          </a:p>
        </p:txBody>
      </p:sp>
    </p:spTree>
    <p:extLst>
      <p:ext uri="{BB962C8B-B14F-4D97-AF65-F5344CB8AC3E}">
        <p14:creationId xmlns:p14="http://schemas.microsoft.com/office/powerpoint/2010/main" val="3436966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307841" y="0"/>
            <a:ext cx="8168433" cy="63093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sz="2000" b="1" dirty="0">
                <a:latin typeface="+mj-lt"/>
              </a:rPr>
              <a:t>Buyer's/Audience's Persona:</a:t>
            </a:r>
            <a:r>
              <a:rPr lang="en-GB" sz="2000" dirty="0">
                <a:latin typeface="+mj-lt"/>
              </a:rPr>
              <a:t> </a:t>
            </a:r>
            <a:r>
              <a:rPr lang="en-GB" dirty="0"/>
              <a:t>Clearly define the target audience for the chosen brand. Consider demographics, psychographics, </a:t>
            </a:r>
            <a:r>
              <a:rPr lang="en-GB" dirty="0" err="1"/>
              <a:t>behaviors</a:t>
            </a:r>
            <a:r>
              <a:rPr lang="en-GB" dirty="0"/>
              <a:t>, and interests.</a:t>
            </a:r>
          </a:p>
          <a:p>
            <a:pPr marL="457200" indent="-317500">
              <a:buSzPts val="1400"/>
              <a:buFont typeface="Arial"/>
              <a:buChar char="●"/>
            </a:pPr>
            <a:endParaRPr lang="en-US" b="1" dirty="0"/>
          </a:p>
          <a:p>
            <a:pPr marL="457200" lvl="0" indent="-317500" algn="l" rtl="0">
              <a:spcBef>
                <a:spcPts val="0"/>
              </a:spcBef>
              <a:spcAft>
                <a:spcPts val="0"/>
              </a:spcAft>
              <a:buSzPts val="1400"/>
              <a:buChar char="●"/>
            </a:pPr>
            <a:r>
              <a:rPr lang="en-US" b="1" dirty="0"/>
              <a:t>DEMOGRAPHICS:</a:t>
            </a:r>
          </a:p>
          <a:p>
            <a:pPr marL="425450" lvl="0" indent="-285750">
              <a:buSzPts val="1400"/>
              <a:buFont typeface="Wingdings" panose="05000000000000000000" pitchFamily="2" charset="2"/>
              <a:buChar char="Ø"/>
            </a:pPr>
            <a:r>
              <a:rPr lang="en-GB" b="1" dirty="0"/>
              <a:t>Age:</a:t>
            </a:r>
            <a:r>
              <a:rPr lang="en-GB" dirty="0"/>
              <a:t> 15 - 70 </a:t>
            </a:r>
            <a:r>
              <a:rPr lang="en-GB" dirty="0" err="1"/>
              <a:t>yrs</a:t>
            </a:r>
            <a:r>
              <a:rPr lang="en-GB" dirty="0"/>
              <a:t> old. </a:t>
            </a:r>
            <a:r>
              <a:rPr lang="en-US" dirty="0"/>
              <a:t>This age group typically includes individuals who are more concerned about their skincare, health, and well-being and are willing to invest in herbal and natural products.</a:t>
            </a:r>
          </a:p>
          <a:p>
            <a:pPr marL="425450" lvl="0" indent="-285750">
              <a:buSzPts val="1400"/>
              <a:buFont typeface="Wingdings" panose="05000000000000000000" pitchFamily="2" charset="2"/>
              <a:buChar char="Ø"/>
            </a:pPr>
            <a:r>
              <a:rPr lang="en-US" b="1" dirty="0"/>
              <a:t>Gender: </a:t>
            </a:r>
            <a:r>
              <a:rPr lang="en-US" dirty="0"/>
              <a:t>Himalaya Herbals products are designed for both men and women.</a:t>
            </a:r>
          </a:p>
          <a:p>
            <a:pPr marL="425450" lvl="0" indent="-285750">
              <a:buSzPts val="1400"/>
              <a:buFont typeface="Wingdings" panose="05000000000000000000" pitchFamily="2" charset="2"/>
              <a:buChar char="Ø"/>
            </a:pPr>
            <a:r>
              <a:rPr lang="en-US" b="1" dirty="0"/>
              <a:t>Children: </a:t>
            </a:r>
            <a:r>
              <a:rPr lang="en-US" dirty="0"/>
              <a:t>yes/no</a:t>
            </a:r>
          </a:p>
          <a:p>
            <a:pPr marL="425450" lvl="0" indent="-285750">
              <a:buSzPts val="1400"/>
              <a:buFont typeface="Wingdings" panose="05000000000000000000" pitchFamily="2" charset="2"/>
              <a:buChar char="Ø"/>
            </a:pPr>
            <a:r>
              <a:rPr lang="en-GB" b="1" dirty="0"/>
              <a:t>Marital status: </a:t>
            </a:r>
            <a:r>
              <a:rPr lang="en-GB" dirty="0"/>
              <a:t>married/unmarried.</a:t>
            </a:r>
          </a:p>
          <a:p>
            <a:pPr marL="425450" lvl="0" indent="-285750">
              <a:buSzPts val="1400"/>
              <a:buFont typeface="Wingdings" panose="05000000000000000000" pitchFamily="2" charset="2"/>
              <a:buChar char="Ø"/>
            </a:pPr>
            <a:r>
              <a:rPr lang="en-GB" b="1" dirty="0"/>
              <a:t>Location:</a:t>
            </a:r>
            <a:r>
              <a:rPr lang="en-GB" dirty="0"/>
              <a:t> over 100 countries.</a:t>
            </a:r>
          </a:p>
          <a:p>
            <a:pPr marL="425450" lvl="0" indent="-285750">
              <a:buSzPts val="1400"/>
              <a:buFont typeface="Wingdings" panose="05000000000000000000" pitchFamily="2" charset="2"/>
              <a:buChar char="Ø"/>
            </a:pPr>
            <a:r>
              <a:rPr lang="en-GB" b="1" dirty="0"/>
              <a:t>Income:</a:t>
            </a:r>
            <a:r>
              <a:rPr lang="en-GB" dirty="0"/>
              <a:t> 4,00,000 per annum – 30,00,000 per annum.</a:t>
            </a:r>
          </a:p>
          <a:p>
            <a:pPr marL="425450" lvl="0" indent="-285750">
              <a:buSzPts val="1400"/>
              <a:buFont typeface="Wingdings" panose="05000000000000000000" pitchFamily="2" charset="2"/>
              <a:buChar char="Ø"/>
            </a:pPr>
            <a:r>
              <a:rPr lang="en-GB" b="1" dirty="0"/>
              <a:t>Education: </a:t>
            </a:r>
            <a:r>
              <a:rPr lang="en-GB" dirty="0" err="1"/>
              <a:t>atleast</a:t>
            </a:r>
            <a:r>
              <a:rPr lang="en-GB" dirty="0"/>
              <a:t> 10</a:t>
            </a:r>
            <a:r>
              <a:rPr lang="en-GB" baseline="30000" dirty="0"/>
              <a:t>th</a:t>
            </a:r>
            <a:r>
              <a:rPr lang="en-GB" dirty="0"/>
              <a:t> standard.</a:t>
            </a:r>
          </a:p>
          <a:p>
            <a:pPr marL="425450" lvl="0" indent="-285750">
              <a:buSzPts val="1400"/>
              <a:buFont typeface="Wingdings" panose="05000000000000000000" pitchFamily="2" charset="2"/>
              <a:buChar char="Ø"/>
            </a:pPr>
            <a:endParaRPr lang="en-GB" dirty="0"/>
          </a:p>
          <a:p>
            <a:pPr marL="425450" lvl="0" indent="-285750">
              <a:buSzPts val="1400"/>
              <a:buFont typeface="Arial" panose="020B0604020202020204" pitchFamily="34" charset="0"/>
              <a:buChar char="•"/>
            </a:pPr>
            <a:r>
              <a:rPr lang="en-GB" b="1" dirty="0"/>
              <a:t>PSYCHOGRAPHICS:</a:t>
            </a:r>
          </a:p>
          <a:p>
            <a:pPr marL="425450" lvl="0" indent="-285750">
              <a:buSzPts val="1400"/>
              <a:buFont typeface="Wingdings" panose="05000000000000000000" pitchFamily="2" charset="2"/>
              <a:buChar char="Ø"/>
            </a:pPr>
            <a:r>
              <a:rPr lang="en-GB" b="1" dirty="0"/>
              <a:t>Personality: </a:t>
            </a:r>
            <a:r>
              <a:rPr lang="en-US" dirty="0"/>
              <a:t>Conscientiousness, self-motivated and resilient.</a:t>
            </a:r>
            <a:endParaRPr lang="en-GB" b="1" dirty="0"/>
          </a:p>
          <a:p>
            <a:pPr marL="425450" lvl="0" indent="-285750">
              <a:buSzPts val="1400"/>
              <a:buFont typeface="Wingdings" panose="05000000000000000000" pitchFamily="2" charset="2"/>
              <a:buChar char="Ø"/>
            </a:pPr>
            <a:r>
              <a:rPr lang="en-GB" b="1" dirty="0"/>
              <a:t>Lifestyle: </a:t>
            </a:r>
            <a:r>
              <a:rPr lang="en-GB" dirty="0"/>
              <a:t>active lifestyle, engaging in regular exercise and overall physical wellbeing.</a:t>
            </a:r>
          </a:p>
          <a:p>
            <a:pPr marL="425450" lvl="0" indent="-285750">
              <a:buSzPts val="1400"/>
              <a:buFont typeface="Wingdings" panose="05000000000000000000" pitchFamily="2" charset="2"/>
              <a:buChar char="Ø"/>
            </a:pPr>
            <a:r>
              <a:rPr lang="en-GB" b="1" dirty="0"/>
              <a:t>Values: </a:t>
            </a:r>
            <a:r>
              <a:rPr lang="en-GB" dirty="0"/>
              <a:t>health and wellbeing, mindfulness, self-care and self-improvement.</a:t>
            </a:r>
          </a:p>
          <a:p>
            <a:pPr marL="425450" lvl="0" indent="-285750">
              <a:buSzPts val="1400"/>
              <a:buFont typeface="Wingdings" panose="05000000000000000000" pitchFamily="2" charset="2"/>
              <a:buChar char="Ø"/>
            </a:pPr>
            <a:r>
              <a:rPr lang="en-GB" b="1" dirty="0"/>
              <a:t>Attitudes</a:t>
            </a:r>
            <a:r>
              <a:rPr lang="en-GB" dirty="0"/>
              <a:t>: positive health outlook, prevention oriented, trust in natural and herbal remedies.</a:t>
            </a:r>
          </a:p>
          <a:p>
            <a:pPr marL="425450" lvl="0" indent="-285750">
              <a:buSzPts val="1400"/>
              <a:buFont typeface="Wingdings" panose="05000000000000000000" pitchFamily="2" charset="2"/>
              <a:buChar char="Ø"/>
            </a:pPr>
            <a:r>
              <a:rPr lang="en-GB" b="1" dirty="0"/>
              <a:t>Beliefs</a:t>
            </a:r>
            <a:r>
              <a:rPr lang="en-GB" dirty="0"/>
              <a:t>: personal responsibility, preventive care and holistic wellness.</a:t>
            </a:r>
          </a:p>
          <a:p>
            <a:pPr marL="425450" lvl="0" indent="-285750">
              <a:buSzPts val="1400"/>
              <a:buFont typeface="Wingdings" panose="05000000000000000000" pitchFamily="2" charset="2"/>
              <a:buChar char="Ø"/>
            </a:pPr>
            <a:r>
              <a:rPr lang="en-GB" b="1" dirty="0"/>
              <a:t>Interests: </a:t>
            </a:r>
            <a:r>
              <a:rPr lang="en-GB" dirty="0"/>
              <a:t>fitness, mindfulness, skincare and beauty and stress management.</a:t>
            </a:r>
          </a:p>
          <a:p>
            <a:pPr marL="425450" lvl="0" indent="-285750">
              <a:buSzPts val="1400"/>
              <a:buFont typeface="Wingdings" panose="05000000000000000000" pitchFamily="2" charset="2"/>
              <a:buChar char="Ø"/>
            </a:pPr>
            <a:endParaRPr lang="en-GB" dirty="0"/>
          </a:p>
          <a:p>
            <a:pPr marL="425450" lvl="0" indent="-285750">
              <a:buSzPts val="1400"/>
              <a:buFont typeface="Wingdings" panose="05000000000000000000" pitchFamily="2" charset="2"/>
              <a:buChar char="Ø"/>
            </a:pPr>
            <a:endParaRPr lang="en-GB" b="1" dirty="0"/>
          </a:p>
          <a:p>
            <a:pPr marL="139700" lvl="0" algn="l" rtl="0">
              <a:spcBef>
                <a:spcPts val="0"/>
              </a:spcBef>
              <a:spcAft>
                <a:spcPts val="0"/>
              </a:spcAft>
              <a:buSzPts val="1400"/>
            </a:pP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12378</TotalTime>
  <Words>5355</Words>
  <Application>Microsoft Office PowerPoint</Application>
  <PresentationFormat>On-screen Show (16:9)</PresentationFormat>
  <Paragraphs>399</Paragraphs>
  <Slides>41</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Montserrat</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SEO Audit</vt:lpstr>
      <vt:lpstr>Objectives of Keyword Research. </vt:lpstr>
      <vt:lpstr>Brainstorm Seed Keywords.</vt:lpstr>
      <vt:lpstr>Keyword Research.</vt:lpstr>
      <vt:lpstr>PowerPoint Presentation</vt:lpstr>
      <vt:lpstr>Competitor’s Keyword Research.</vt:lpstr>
      <vt:lpstr>PowerPoint Presentation</vt:lpstr>
      <vt:lpstr>PowerPoint Presentation</vt:lpstr>
      <vt:lpstr>Long-Tail Keyword Research.</vt:lpstr>
      <vt:lpstr>Meta Tag Optimisation</vt:lpstr>
      <vt:lpstr>Process of Conducting Keyword Research.</vt:lpstr>
      <vt:lpstr>PowerPoint Presentation</vt:lpstr>
      <vt:lpstr>SEO Recommendations Provided</vt:lpstr>
      <vt:lpstr>Challenges Faced During the Research And Analysis Phase</vt:lpstr>
      <vt:lpstr>Key Insights Gained From Keyword Research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dc:creator>
  <cp:lastModifiedBy>prajith kanagala</cp:lastModifiedBy>
  <cp:revision>117</cp:revision>
  <dcterms:modified xsi:type="dcterms:W3CDTF">2023-07-31T17:52:45Z</dcterms:modified>
</cp:coreProperties>
</file>